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411" r:id="rId3"/>
    <p:sldId id="261" r:id="rId4"/>
    <p:sldId id="262" r:id="rId5"/>
    <p:sldId id="263" r:id="rId6"/>
    <p:sldId id="276" r:id="rId7"/>
    <p:sldId id="277" r:id="rId8"/>
    <p:sldId id="278" r:id="rId9"/>
    <p:sldId id="415" r:id="rId10"/>
    <p:sldId id="409" r:id="rId11"/>
    <p:sldId id="413" r:id="rId12"/>
    <p:sldId id="414" r:id="rId13"/>
    <p:sldId id="265" r:id="rId14"/>
    <p:sldId id="380" r:id="rId15"/>
    <p:sldId id="385" r:id="rId16"/>
    <p:sldId id="386" r:id="rId17"/>
    <p:sldId id="387" r:id="rId18"/>
    <p:sldId id="388" r:id="rId19"/>
    <p:sldId id="389" r:id="rId20"/>
    <p:sldId id="392" r:id="rId21"/>
    <p:sldId id="370" r:id="rId22"/>
    <p:sldId id="416" r:id="rId23"/>
    <p:sldId id="371" r:id="rId24"/>
    <p:sldId id="421" r:id="rId25"/>
    <p:sldId id="420" r:id="rId26"/>
    <p:sldId id="288" r:id="rId27"/>
    <p:sldId id="396" r:id="rId28"/>
    <p:sldId id="397" r:id="rId29"/>
    <p:sldId id="399" r:id="rId30"/>
    <p:sldId id="400" r:id="rId31"/>
    <p:sldId id="408" r:id="rId32"/>
    <p:sldId id="402" r:id="rId33"/>
    <p:sldId id="299" r:id="rId34"/>
    <p:sldId id="298" r:id="rId35"/>
    <p:sldId id="300" r:id="rId36"/>
    <p:sldId id="301" r:id="rId37"/>
    <p:sldId id="302" r:id="rId38"/>
    <p:sldId id="412" r:id="rId39"/>
    <p:sldId id="419" r:id="rId40"/>
    <p:sldId id="273" r:id="rId41"/>
    <p:sldId id="293" r:id="rId42"/>
    <p:sldId id="417" r:id="rId43"/>
    <p:sldId id="423" r:id="rId44"/>
    <p:sldId id="259"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95" autoAdjust="0"/>
  </p:normalViewPr>
  <p:slideViewPr>
    <p:cSldViewPr>
      <p:cViewPr>
        <p:scale>
          <a:sx n="65" d="100"/>
          <a:sy n="65" d="100"/>
        </p:scale>
        <p:origin x="-658" y="-264"/>
      </p:cViewPr>
      <p:guideLst>
        <p:guide orient="horz" pos="2160"/>
        <p:guide pos="2880"/>
      </p:guideLst>
    </p:cSldViewPr>
  </p:slideViewPr>
  <p:notesTextViewPr>
    <p:cViewPr>
      <p:scale>
        <a:sx n="1" d="1"/>
        <a:sy n="1" d="1"/>
      </p:scale>
      <p:origin x="0" y="0"/>
    </p:cViewPr>
  </p:notesTextViewPr>
  <p:sorterViewPr>
    <p:cViewPr>
      <p:scale>
        <a:sx n="100" d="100"/>
        <a:sy n="100" d="100"/>
      </p:scale>
      <p:origin x="0" y="9744"/>
    </p:cViewPr>
  </p:sorterViewPr>
  <p:notesViewPr>
    <p:cSldViewPr>
      <p:cViewPr varScale="1">
        <p:scale>
          <a:sx n="70" d="100"/>
          <a:sy n="70" d="100"/>
        </p:scale>
        <p:origin x="-324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jordan\Work%20Folders\AJ%20Projects%20FY%2017\ER%20Reported%20Referral%20Ohio%20FY%2016%20Summary%201-25-17\Employer%20Reported%20Referral%20Report%20Ohio%20FY%2016.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OSHA-IL-FIL01\Public\PUBLIC\AUDIT%20and%20ANALYSIS\AD%20Meeting\Fatality%20Data%20Presentation\Region%20V%20Fatalty%20Data%20FY%202004%20to%20FY%20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Employer Reported Referrals by Area Office FY 2016</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'Insp vs RRI table by AO'!$B$12</c:f>
              <c:strCache>
                <c:ptCount val="1"/>
                <c:pt idx="0">
                  <c:v>Inspections</c:v>
                </c:pt>
              </c:strCache>
            </c:strRef>
          </c:tx>
          <c:invertIfNegative val="0"/>
          <c:cat>
            <c:strRef>
              <c:f>'Insp vs RRI table by AO'!$A$13:$A$16</c:f>
              <c:strCache>
                <c:ptCount val="4"/>
                <c:pt idx="0">
                  <c:v>Cincinnati</c:v>
                </c:pt>
                <c:pt idx="1">
                  <c:v>Cleveland</c:v>
                </c:pt>
                <c:pt idx="2">
                  <c:v>Columbus</c:v>
                </c:pt>
                <c:pt idx="3">
                  <c:v>Toledo</c:v>
                </c:pt>
              </c:strCache>
            </c:strRef>
          </c:cat>
          <c:val>
            <c:numRef>
              <c:f>'Insp vs RRI table by AO'!$B$13:$B$16</c:f>
              <c:numCache>
                <c:formatCode>General</c:formatCode>
                <c:ptCount val="4"/>
                <c:pt idx="0">
                  <c:v>89</c:v>
                </c:pt>
                <c:pt idx="1">
                  <c:v>122</c:v>
                </c:pt>
                <c:pt idx="2">
                  <c:v>93</c:v>
                </c:pt>
                <c:pt idx="3">
                  <c:v>101</c:v>
                </c:pt>
              </c:numCache>
            </c:numRef>
          </c:val>
        </c:ser>
        <c:ser>
          <c:idx val="1"/>
          <c:order val="1"/>
          <c:tx>
            <c:strRef>
              <c:f>'Insp vs RRI table by AO'!$C$12</c:f>
              <c:strCache>
                <c:ptCount val="1"/>
                <c:pt idx="0">
                  <c:v>RRIs</c:v>
                </c:pt>
              </c:strCache>
            </c:strRef>
          </c:tx>
          <c:invertIfNegative val="0"/>
          <c:cat>
            <c:strRef>
              <c:f>'Insp vs RRI table by AO'!$A$13:$A$16</c:f>
              <c:strCache>
                <c:ptCount val="4"/>
                <c:pt idx="0">
                  <c:v>Cincinnati</c:v>
                </c:pt>
                <c:pt idx="1">
                  <c:v>Cleveland</c:v>
                </c:pt>
                <c:pt idx="2">
                  <c:v>Columbus</c:v>
                </c:pt>
                <c:pt idx="3">
                  <c:v>Toledo</c:v>
                </c:pt>
              </c:strCache>
            </c:strRef>
          </c:cat>
          <c:val>
            <c:numRef>
              <c:f>'Insp vs RRI table by AO'!$C$13:$C$16</c:f>
              <c:numCache>
                <c:formatCode>General</c:formatCode>
                <c:ptCount val="4"/>
                <c:pt idx="0">
                  <c:v>91</c:v>
                </c:pt>
                <c:pt idx="1">
                  <c:v>118</c:v>
                </c:pt>
                <c:pt idx="2">
                  <c:v>107</c:v>
                </c:pt>
                <c:pt idx="3">
                  <c:v>98</c:v>
                </c:pt>
              </c:numCache>
            </c:numRef>
          </c:val>
        </c:ser>
        <c:dLbls>
          <c:showLegendKey val="0"/>
          <c:showVal val="0"/>
          <c:showCatName val="0"/>
          <c:showSerName val="0"/>
          <c:showPercent val="0"/>
          <c:showBubbleSize val="0"/>
        </c:dLbls>
        <c:gapWidth val="150"/>
        <c:shape val="cylinder"/>
        <c:axId val="81929344"/>
        <c:axId val="81930880"/>
        <c:axId val="0"/>
      </c:bar3DChart>
      <c:catAx>
        <c:axId val="81929344"/>
        <c:scaling>
          <c:orientation val="minMax"/>
        </c:scaling>
        <c:delete val="0"/>
        <c:axPos val="b"/>
        <c:majorTickMark val="none"/>
        <c:minorTickMark val="none"/>
        <c:tickLblPos val="nextTo"/>
        <c:crossAx val="81930880"/>
        <c:crosses val="autoZero"/>
        <c:auto val="1"/>
        <c:lblAlgn val="ctr"/>
        <c:lblOffset val="100"/>
        <c:noMultiLvlLbl val="0"/>
      </c:catAx>
      <c:valAx>
        <c:axId val="81930880"/>
        <c:scaling>
          <c:orientation val="minMax"/>
        </c:scaling>
        <c:delete val="0"/>
        <c:axPos val="l"/>
        <c:majorGridlines/>
        <c:numFmt formatCode="General" sourceLinked="1"/>
        <c:majorTickMark val="none"/>
        <c:minorTickMark val="none"/>
        <c:tickLblPos val="nextTo"/>
        <c:crossAx val="81929344"/>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a:pPr>
            <a:r>
              <a:rPr lang="en-US" dirty="0"/>
              <a:t>Fatalities by Event FY 2004 - FY </a:t>
            </a:r>
            <a:r>
              <a:rPr lang="en-US" dirty="0" smtClean="0"/>
              <a:t>2016</a:t>
            </a:r>
          </a:p>
          <a:p>
            <a:pPr>
              <a:defRPr/>
            </a:pPr>
            <a:r>
              <a:rPr lang="en-US" dirty="0" smtClean="0"/>
              <a:t>Region V  Ohio, Illinois, Wisconsin</a:t>
            </a:r>
            <a:endParaRPr lang="en-US" dirty="0"/>
          </a:p>
        </c:rich>
      </c:tx>
      <c:layout/>
      <c:overlay val="0"/>
    </c:title>
    <c:autoTitleDeleted val="0"/>
    <c:plotArea>
      <c:layout/>
      <c:barChart>
        <c:barDir val="col"/>
        <c:grouping val="clustered"/>
        <c:varyColors val="0"/>
        <c:ser>
          <c:idx val="0"/>
          <c:order val="0"/>
          <c:invertIfNegative val="0"/>
          <c:dLbls>
            <c:showLegendKey val="0"/>
            <c:showVal val="1"/>
            <c:showCatName val="0"/>
            <c:showSerName val="0"/>
            <c:showPercent val="0"/>
            <c:showBubbleSize val="0"/>
            <c:showLeaderLines val="0"/>
          </c:dLbls>
          <c:cat>
            <c:strRef>
              <c:f>'By Event'!$B$20:$B$26</c:f>
              <c:strCache>
                <c:ptCount val="7"/>
                <c:pt idx="0">
                  <c:v>Struck</c:v>
                </c:pt>
                <c:pt idx="1">
                  <c:v>Fall</c:v>
                </c:pt>
                <c:pt idx="2">
                  <c:v>Caught</c:v>
                </c:pt>
                <c:pt idx="3">
                  <c:v>Electrocution</c:v>
                </c:pt>
                <c:pt idx="4">
                  <c:v>Exposure</c:v>
                </c:pt>
                <c:pt idx="5">
                  <c:v>Fire/Explosion</c:v>
                </c:pt>
                <c:pt idx="6">
                  <c:v>Other</c:v>
                </c:pt>
              </c:strCache>
            </c:strRef>
          </c:cat>
          <c:val>
            <c:numRef>
              <c:f>'By Event'!$C$20:$C$26</c:f>
              <c:numCache>
                <c:formatCode>General</c:formatCode>
                <c:ptCount val="7"/>
                <c:pt idx="0">
                  <c:v>449</c:v>
                </c:pt>
                <c:pt idx="1">
                  <c:v>426</c:v>
                </c:pt>
                <c:pt idx="2">
                  <c:v>393</c:v>
                </c:pt>
                <c:pt idx="3">
                  <c:v>126</c:v>
                </c:pt>
                <c:pt idx="4">
                  <c:v>83</c:v>
                </c:pt>
                <c:pt idx="5">
                  <c:v>65</c:v>
                </c:pt>
                <c:pt idx="6">
                  <c:v>37</c:v>
                </c:pt>
              </c:numCache>
            </c:numRef>
          </c:val>
        </c:ser>
        <c:dLbls>
          <c:showLegendKey val="0"/>
          <c:showVal val="0"/>
          <c:showCatName val="0"/>
          <c:showSerName val="0"/>
          <c:showPercent val="0"/>
          <c:showBubbleSize val="0"/>
        </c:dLbls>
        <c:gapWidth val="150"/>
        <c:axId val="81974400"/>
        <c:axId val="81975936"/>
      </c:barChart>
      <c:catAx>
        <c:axId val="81974400"/>
        <c:scaling>
          <c:orientation val="minMax"/>
        </c:scaling>
        <c:delete val="0"/>
        <c:axPos val="b"/>
        <c:majorTickMark val="out"/>
        <c:minorTickMark val="none"/>
        <c:tickLblPos val="nextTo"/>
        <c:crossAx val="81975936"/>
        <c:crosses val="autoZero"/>
        <c:auto val="1"/>
        <c:lblAlgn val="ctr"/>
        <c:lblOffset val="100"/>
        <c:noMultiLvlLbl val="0"/>
      </c:catAx>
      <c:valAx>
        <c:axId val="81975936"/>
        <c:scaling>
          <c:orientation val="minMax"/>
        </c:scaling>
        <c:delete val="0"/>
        <c:axPos val="l"/>
        <c:majorGridlines/>
        <c:numFmt formatCode="General" sourceLinked="1"/>
        <c:majorTickMark val="out"/>
        <c:minorTickMark val="none"/>
        <c:tickLblPos val="nextTo"/>
        <c:crossAx val="81974400"/>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9C90C8-500B-49B4-A16B-1AD094FADA74}" type="datetimeFigureOut">
              <a:rPr lang="en-US" smtClean="0"/>
              <a:t>10/16/2017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F4D614-0816-4155-8781-76D9B2524AB5}" type="slidenum">
              <a:rPr lang="en-US" smtClean="0"/>
              <a:t>‹#›</a:t>
            </a:fld>
            <a:endParaRPr lang="en-US"/>
          </a:p>
        </p:txBody>
      </p:sp>
    </p:spTree>
    <p:extLst>
      <p:ext uri="{BB962C8B-B14F-4D97-AF65-F5344CB8AC3E}">
        <p14:creationId xmlns:p14="http://schemas.microsoft.com/office/powerpoint/2010/main" val="2131719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nws.noaa.gov/"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noaawatch.gov/themes/heat.php"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4D614-0816-4155-8781-76D9B2524AB5}" type="slidenum">
              <a:rPr lang="en-US" smtClean="0"/>
              <a:t>1</a:t>
            </a:fld>
            <a:endParaRPr lang="en-US"/>
          </a:p>
        </p:txBody>
      </p:sp>
    </p:spTree>
    <p:extLst>
      <p:ext uri="{BB962C8B-B14F-4D97-AF65-F5344CB8AC3E}">
        <p14:creationId xmlns:p14="http://schemas.microsoft.com/office/powerpoint/2010/main" val="2249444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dirty="0" smtClean="0"/>
              <a:t>Employers are required to comply with most provisions of the standard by June 23, 2018.</a:t>
            </a:r>
          </a:p>
          <a:p>
            <a:pPr marL="171450" indent="-171450" eaLnBrk="1" hangingPunct="1">
              <a:buFontTx/>
              <a:buChar char="•"/>
            </a:pPr>
            <a:r>
              <a:rPr lang="en-US" altLang="en-US" dirty="0" smtClean="0"/>
              <a:t>Requirements for medical surveillance are phased in – workers exposed </a:t>
            </a:r>
            <a:r>
              <a:rPr lang="en-US" altLang="en-US" b="1" dirty="0" smtClean="0"/>
              <a:t>above the PEL </a:t>
            </a:r>
            <a:r>
              <a:rPr lang="en-US" altLang="en-US" dirty="0" smtClean="0"/>
              <a:t>for 30 or more days per year must be offered medical exams beginning on June 23, 2018; workers exposed </a:t>
            </a:r>
            <a:r>
              <a:rPr lang="en-US" altLang="en-US" b="1" dirty="0" smtClean="0"/>
              <a:t>at or above the action level </a:t>
            </a:r>
            <a:r>
              <a:rPr lang="en-US" altLang="en-US" dirty="0" smtClean="0"/>
              <a:t>for 30 or more days per year must be offered medical exams beginning on June 23, 2020.</a:t>
            </a:r>
          </a:p>
          <a:p>
            <a:pPr marL="171450" indent="-171450" eaLnBrk="1" hangingPunct="1">
              <a:buFontTx/>
              <a:buChar char="•"/>
            </a:pPr>
            <a:r>
              <a:rPr lang="en-US" altLang="en-US" dirty="0" smtClean="0"/>
              <a:t>Hydraulic fracturing employers are given additional time to implement engineering controls to achieve the new PEL in order to take advantage of further development of emerging technologies in the industry. </a:t>
            </a:r>
          </a:p>
          <a:p>
            <a:pPr eaLnBrk="1" hangingPunct="1">
              <a:lnSpc>
                <a:spcPct val="80000"/>
              </a:lnSpc>
              <a:buFontTx/>
              <a:buNone/>
            </a:pPr>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9150A5-C0E8-49A8-BA26-1A386F58BA2F}" type="slidenum">
              <a:rPr lang="en-US" altLang="en-US" smtClean="0">
                <a:solidFill>
                  <a:prstClr val="black"/>
                </a:solidFill>
                <a:latin typeface="Arial" charset="0"/>
              </a:rPr>
              <a:pPr eaLnBrk="1" hangingPunct="1">
                <a:spcBef>
                  <a:spcPct val="0"/>
                </a:spcBef>
              </a:pPr>
              <a:t>15</a:t>
            </a:fld>
            <a:endParaRPr lang="en-US" altLang="en-US" smtClean="0">
              <a:solidFill>
                <a:prstClr val="black"/>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8275" indent="-168275" eaLnBrk="1" hangingPunct="1">
              <a:buFontTx/>
              <a:buChar char="•"/>
            </a:pPr>
            <a:r>
              <a:rPr lang="en-US" altLang="en-US" dirty="0" smtClean="0"/>
              <a:t>Employers have until June 23, 2017 to comply with most provision of the construction standard.</a:t>
            </a:r>
          </a:p>
          <a:p>
            <a:pPr marL="168275" indent="-168275" eaLnBrk="1" hangingPunct="1">
              <a:buFontTx/>
              <a:buChar char="•"/>
            </a:pPr>
            <a:r>
              <a:rPr lang="en-US" altLang="en-US" dirty="0" smtClean="0"/>
              <a:t>Controls for most construction tools are readily available and can be quickly adopted.</a:t>
            </a:r>
          </a:p>
          <a:p>
            <a:pPr marL="168275" indent="-168275" eaLnBrk="1" hangingPunct="1">
              <a:buFontTx/>
              <a:buChar char="•"/>
            </a:pPr>
            <a:r>
              <a:rPr lang="en-US" altLang="en-US" dirty="0" smtClean="0"/>
              <a:t>Most construction employers are expected to use Table 1 and will not need to measure worker exposures to </a:t>
            </a:r>
            <a:r>
              <a:rPr lang="en-US" altLang="en-US" dirty="0" err="1" smtClean="0"/>
              <a:t>respirable</a:t>
            </a:r>
            <a:r>
              <a:rPr lang="en-US" altLang="en-US" dirty="0" smtClean="0"/>
              <a:t> crystalline silica.</a:t>
            </a:r>
          </a:p>
          <a:p>
            <a:pPr marL="168275" indent="-168275" eaLnBrk="1" hangingPunct="1">
              <a:buFontTx/>
              <a:buChar char="•"/>
            </a:pPr>
            <a:r>
              <a:rPr lang="en-US" altLang="en-US" dirty="0" smtClean="0"/>
              <a:t>Employers who measure employee exposures have until June 23, 2018, to use laboratories that follow the procedures for sample analysis in Appendix A of the standard.</a:t>
            </a:r>
          </a:p>
          <a:p>
            <a:pPr eaLnBrk="1" hangingPunct="1">
              <a:lnSpc>
                <a:spcPct val="80000"/>
              </a:lnSpc>
              <a:buFontTx/>
              <a:buNone/>
            </a:pPr>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9150A5-C0E8-49A8-BA26-1A386F58BA2F}" type="slidenum">
              <a:rPr lang="en-US" altLang="en-US" smtClean="0">
                <a:solidFill>
                  <a:prstClr val="black"/>
                </a:solidFill>
                <a:latin typeface="Arial" charset="0"/>
              </a:rPr>
              <a:pPr eaLnBrk="1" hangingPunct="1">
                <a:spcBef>
                  <a:spcPct val="0"/>
                </a:spcBef>
              </a:pPr>
              <a:t>16</a:t>
            </a:fld>
            <a:endParaRPr lang="en-US" altLang="en-US" smtClean="0">
              <a:solidFill>
                <a:prstClr val="black"/>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buFontTx/>
              <a:buNone/>
            </a:pPr>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9150A5-C0E8-49A8-BA26-1A386F58BA2F}" type="slidenum">
              <a:rPr lang="en-US" altLang="en-US" smtClean="0">
                <a:solidFill>
                  <a:prstClr val="black"/>
                </a:solidFill>
                <a:latin typeface="Arial" charset="0"/>
              </a:rPr>
              <a:pPr eaLnBrk="1" hangingPunct="1">
                <a:spcBef>
                  <a:spcPct val="0"/>
                </a:spcBef>
              </a:pPr>
              <a:t>17</a:t>
            </a:fld>
            <a:endParaRPr lang="en-US" altLang="en-US" smtClean="0">
              <a:solidFill>
                <a:prstClr val="black"/>
              </a:solidFill>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buFontTx/>
              <a:buNone/>
            </a:pPr>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9150A5-C0E8-49A8-BA26-1A386F58BA2F}" type="slidenum">
              <a:rPr lang="en-US" altLang="en-US" smtClean="0">
                <a:solidFill>
                  <a:prstClr val="black"/>
                </a:solidFill>
                <a:latin typeface="Arial" charset="0"/>
              </a:rPr>
              <a:pPr eaLnBrk="1" hangingPunct="1">
                <a:spcBef>
                  <a:spcPct val="0"/>
                </a:spcBef>
              </a:pPr>
              <a:t>18</a:t>
            </a:fld>
            <a:endParaRPr lang="en-US" altLang="en-US" smtClean="0">
              <a:solidFill>
                <a:prstClr val="black"/>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buFontTx/>
              <a:buNone/>
            </a:pPr>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9150A5-C0E8-49A8-BA26-1A386F58BA2F}" type="slidenum">
              <a:rPr lang="en-US" altLang="en-US" smtClean="0">
                <a:solidFill>
                  <a:prstClr val="black"/>
                </a:solidFill>
                <a:latin typeface="Arial" charset="0"/>
              </a:rPr>
              <a:pPr eaLnBrk="1" hangingPunct="1">
                <a:spcBef>
                  <a:spcPct val="0"/>
                </a:spcBef>
              </a:pPr>
              <a:t>19</a:t>
            </a:fld>
            <a:endParaRPr lang="en-US" altLang="en-US" smtClean="0">
              <a:solidFill>
                <a:prstClr val="black"/>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buFontTx/>
              <a:buNone/>
            </a:pPr>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9150A5-C0E8-49A8-BA26-1A386F58BA2F}" type="slidenum">
              <a:rPr lang="en-US" altLang="en-US" smtClean="0">
                <a:solidFill>
                  <a:prstClr val="black"/>
                </a:solidFill>
                <a:latin typeface="Arial" charset="0"/>
              </a:rPr>
              <a:pPr eaLnBrk="1" hangingPunct="1">
                <a:spcBef>
                  <a:spcPct val="0"/>
                </a:spcBef>
              </a:pPr>
              <a:t>20</a:t>
            </a:fld>
            <a:endParaRPr lang="en-US" altLang="en-US" smtClean="0">
              <a:solidFill>
                <a:prstClr val="black"/>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990600" y="304800"/>
            <a:ext cx="4575175"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xfrm>
            <a:off x="685800" y="3962400"/>
            <a:ext cx="5486400"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9150A5-C0E8-49A8-BA26-1A386F58BA2F}" type="slidenum">
              <a:rPr lang="en-US" altLang="en-US" smtClean="0">
                <a:solidFill>
                  <a:prstClr val="black"/>
                </a:solidFill>
                <a:latin typeface="Arial" charset="0"/>
              </a:rPr>
              <a:pPr eaLnBrk="1" hangingPunct="1">
                <a:spcBef>
                  <a:spcPct val="0"/>
                </a:spcBef>
              </a:pPr>
              <a:t>21</a:t>
            </a:fld>
            <a:endParaRPr lang="en-US" altLang="en-US" smtClean="0">
              <a:solidFill>
                <a:prstClr val="black"/>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list of the top 10 most frequently cited standards following inspections of worksites by federal OSHA. OSHA publishes this list to alert employers about these commonly cited standards so they can take steps to find and fix recognized hazards addressed in these and other standards before OSHA shows up. </a:t>
            </a:r>
          </a:p>
          <a:p>
            <a:endParaRPr lang="en-US" dirty="0" smtClean="0"/>
          </a:p>
        </p:txBody>
      </p:sp>
      <p:sp>
        <p:nvSpPr>
          <p:cNvPr id="4" name="Slide Number Placeholder 3"/>
          <p:cNvSpPr>
            <a:spLocks noGrp="1"/>
          </p:cNvSpPr>
          <p:nvPr>
            <p:ph type="sldNum" sz="quarter" idx="10"/>
          </p:nvPr>
        </p:nvSpPr>
        <p:spPr/>
        <p:txBody>
          <a:bodyPr/>
          <a:lstStyle/>
          <a:p>
            <a:fld id="{6EF4D614-0816-4155-8781-76D9B2524AB5}" type="slidenum">
              <a:rPr lang="en-US" smtClean="0"/>
              <a:t>23</a:t>
            </a:fld>
            <a:endParaRPr lang="en-US"/>
          </a:p>
        </p:txBody>
      </p:sp>
    </p:spTree>
    <p:extLst>
      <p:ext uri="{BB962C8B-B14F-4D97-AF65-F5344CB8AC3E}">
        <p14:creationId xmlns:p14="http://schemas.microsoft.com/office/powerpoint/2010/main" val="529731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734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092" eaLnBrk="0" hangingPunct="0">
              <a:spcBef>
                <a:spcPct val="30000"/>
              </a:spcBef>
              <a:defRPr sz="1200">
                <a:solidFill>
                  <a:schemeClr val="tx1"/>
                </a:solidFill>
                <a:latin typeface="Calibri" pitchFamily="34" charset="0"/>
                <a:ea typeface="ＭＳ Ｐゴシック" pitchFamily="34" charset="-128"/>
              </a:defRPr>
            </a:lvl1pPr>
            <a:lvl2pPr marL="701715" indent="-269173" defTabSz="893092" eaLnBrk="0" hangingPunct="0">
              <a:spcBef>
                <a:spcPct val="30000"/>
              </a:spcBef>
              <a:defRPr sz="1200">
                <a:solidFill>
                  <a:schemeClr val="tx1"/>
                </a:solidFill>
                <a:latin typeface="Calibri" pitchFamily="34" charset="0"/>
                <a:ea typeface="ＭＳ Ｐゴシック" pitchFamily="34" charset="-128"/>
              </a:defRPr>
            </a:lvl2pPr>
            <a:lvl3pPr marL="1079801" indent="-214715" defTabSz="893092" eaLnBrk="0" hangingPunct="0">
              <a:spcBef>
                <a:spcPct val="30000"/>
              </a:spcBef>
              <a:defRPr sz="1200">
                <a:solidFill>
                  <a:schemeClr val="tx1"/>
                </a:solidFill>
                <a:latin typeface="Calibri" pitchFamily="34" charset="0"/>
                <a:ea typeface="ＭＳ Ｐゴシック" pitchFamily="34" charset="-128"/>
              </a:defRPr>
            </a:lvl3pPr>
            <a:lvl4pPr marL="1512343" indent="-214715" defTabSz="893092" eaLnBrk="0" hangingPunct="0">
              <a:spcBef>
                <a:spcPct val="30000"/>
              </a:spcBef>
              <a:defRPr sz="1200">
                <a:solidFill>
                  <a:schemeClr val="tx1"/>
                </a:solidFill>
                <a:latin typeface="Calibri" pitchFamily="34" charset="0"/>
                <a:ea typeface="ＭＳ Ｐゴシック" pitchFamily="34" charset="-128"/>
              </a:defRPr>
            </a:lvl4pPr>
            <a:lvl5pPr marL="1944886" indent="-214715" defTabSz="893092" eaLnBrk="0" hangingPunct="0">
              <a:spcBef>
                <a:spcPct val="30000"/>
              </a:spcBef>
              <a:defRPr sz="1200">
                <a:solidFill>
                  <a:schemeClr val="tx1"/>
                </a:solidFill>
                <a:latin typeface="Calibri" pitchFamily="34" charset="0"/>
                <a:ea typeface="ＭＳ Ｐゴシック" pitchFamily="34" charset="-128"/>
              </a:defRPr>
            </a:lvl5pPr>
            <a:lvl6pPr marL="2392988"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841089"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289191"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737293"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300">
              <a:latin typeface="Arial" pitchFamily="34" charset="0"/>
              <a:cs typeface="Arial" pitchFamily="34" charset="0"/>
            </a:endParaRPr>
          </a:p>
          <a:p>
            <a:pPr eaLnBrk="1" hangingPunct="1">
              <a:spcBef>
                <a:spcPct val="0"/>
              </a:spcBef>
            </a:pPr>
            <a:r>
              <a:rPr lang="en-US" altLang="en-US" sz="1300">
                <a:latin typeface="Arial" pitchFamily="34" charset="0"/>
                <a:cs typeface="Arial" pitchFamily="34" charset="0"/>
              </a:rPr>
              <a:t>INTRODUCTION TO OSHA Instructor Slides with Notes</a:t>
            </a:r>
          </a:p>
        </p:txBody>
      </p:sp>
      <p:sp>
        <p:nvSpPr>
          <p:cNvPr id="5734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092" eaLnBrk="0" hangingPunct="0">
              <a:spcBef>
                <a:spcPct val="30000"/>
              </a:spcBef>
              <a:defRPr sz="1200">
                <a:solidFill>
                  <a:schemeClr val="tx1"/>
                </a:solidFill>
                <a:latin typeface="Calibri" pitchFamily="34" charset="0"/>
                <a:ea typeface="ＭＳ Ｐゴシック" pitchFamily="34" charset="-128"/>
              </a:defRPr>
            </a:lvl1pPr>
            <a:lvl2pPr marL="701715" indent="-269173" defTabSz="893092" eaLnBrk="0" hangingPunct="0">
              <a:spcBef>
                <a:spcPct val="30000"/>
              </a:spcBef>
              <a:defRPr sz="1200">
                <a:solidFill>
                  <a:schemeClr val="tx1"/>
                </a:solidFill>
                <a:latin typeface="Calibri" pitchFamily="34" charset="0"/>
                <a:ea typeface="ＭＳ Ｐゴシック" pitchFamily="34" charset="-128"/>
              </a:defRPr>
            </a:lvl2pPr>
            <a:lvl3pPr marL="1079801" indent="-214715" defTabSz="893092" eaLnBrk="0" hangingPunct="0">
              <a:spcBef>
                <a:spcPct val="30000"/>
              </a:spcBef>
              <a:defRPr sz="1200">
                <a:solidFill>
                  <a:schemeClr val="tx1"/>
                </a:solidFill>
                <a:latin typeface="Calibri" pitchFamily="34" charset="0"/>
                <a:ea typeface="ＭＳ Ｐゴシック" pitchFamily="34" charset="-128"/>
              </a:defRPr>
            </a:lvl3pPr>
            <a:lvl4pPr marL="1512343" indent="-214715" defTabSz="893092" eaLnBrk="0" hangingPunct="0">
              <a:spcBef>
                <a:spcPct val="30000"/>
              </a:spcBef>
              <a:defRPr sz="1200">
                <a:solidFill>
                  <a:schemeClr val="tx1"/>
                </a:solidFill>
                <a:latin typeface="Calibri" pitchFamily="34" charset="0"/>
                <a:ea typeface="ＭＳ Ｐゴシック" pitchFamily="34" charset="-128"/>
              </a:defRPr>
            </a:lvl4pPr>
            <a:lvl5pPr marL="1944886" indent="-214715" defTabSz="893092" eaLnBrk="0" hangingPunct="0">
              <a:spcBef>
                <a:spcPct val="30000"/>
              </a:spcBef>
              <a:defRPr sz="1200">
                <a:solidFill>
                  <a:schemeClr val="tx1"/>
                </a:solidFill>
                <a:latin typeface="Calibri" pitchFamily="34" charset="0"/>
                <a:ea typeface="ＭＳ Ｐゴシック" pitchFamily="34" charset="-128"/>
              </a:defRPr>
            </a:lvl5pPr>
            <a:lvl6pPr marL="2392988"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841089"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289191"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737293"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r>
              <a:rPr lang="en-US" altLang="en-US" sz="1000">
                <a:latin typeface="Arial" pitchFamily="34" charset="0"/>
                <a:cs typeface="Arial" pitchFamily="34" charset="0"/>
              </a:rPr>
              <a:t>04.2010</a:t>
            </a:r>
          </a:p>
        </p:txBody>
      </p:sp>
      <p:sp>
        <p:nvSpPr>
          <p:cNvPr id="59398" name="Slide Number Placeholder 5"/>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092" eaLnBrk="0" hangingPunct="0">
              <a:spcBef>
                <a:spcPct val="30000"/>
              </a:spcBef>
              <a:defRPr sz="1200">
                <a:solidFill>
                  <a:schemeClr val="tx1"/>
                </a:solidFill>
                <a:latin typeface="Calibri" pitchFamily="34" charset="0"/>
                <a:ea typeface="ＭＳ Ｐゴシック" pitchFamily="34" charset="-128"/>
              </a:defRPr>
            </a:lvl1pPr>
            <a:lvl2pPr marL="701715" indent="-269173" defTabSz="893092" eaLnBrk="0" hangingPunct="0">
              <a:spcBef>
                <a:spcPct val="30000"/>
              </a:spcBef>
              <a:defRPr sz="1200">
                <a:solidFill>
                  <a:schemeClr val="tx1"/>
                </a:solidFill>
                <a:latin typeface="Calibri" pitchFamily="34" charset="0"/>
                <a:ea typeface="ＭＳ Ｐゴシック" pitchFamily="34" charset="-128"/>
              </a:defRPr>
            </a:lvl2pPr>
            <a:lvl3pPr marL="1079801" indent="-214715" defTabSz="893092" eaLnBrk="0" hangingPunct="0">
              <a:spcBef>
                <a:spcPct val="30000"/>
              </a:spcBef>
              <a:defRPr sz="1200">
                <a:solidFill>
                  <a:schemeClr val="tx1"/>
                </a:solidFill>
                <a:latin typeface="Calibri" pitchFamily="34" charset="0"/>
                <a:ea typeface="ＭＳ Ｐゴシック" pitchFamily="34" charset="-128"/>
              </a:defRPr>
            </a:lvl3pPr>
            <a:lvl4pPr marL="1512343" indent="-214715" defTabSz="893092" eaLnBrk="0" hangingPunct="0">
              <a:spcBef>
                <a:spcPct val="30000"/>
              </a:spcBef>
              <a:defRPr sz="1200">
                <a:solidFill>
                  <a:schemeClr val="tx1"/>
                </a:solidFill>
                <a:latin typeface="Calibri" pitchFamily="34" charset="0"/>
                <a:ea typeface="ＭＳ Ｐゴシック" pitchFamily="34" charset="-128"/>
              </a:defRPr>
            </a:lvl4pPr>
            <a:lvl5pPr marL="1944886" indent="-214715" defTabSz="893092" eaLnBrk="0" hangingPunct="0">
              <a:spcBef>
                <a:spcPct val="30000"/>
              </a:spcBef>
              <a:defRPr sz="1200">
                <a:solidFill>
                  <a:schemeClr val="tx1"/>
                </a:solidFill>
                <a:latin typeface="Calibri" pitchFamily="34" charset="0"/>
                <a:ea typeface="ＭＳ Ｐゴシック" pitchFamily="34" charset="-128"/>
              </a:defRPr>
            </a:lvl5pPr>
            <a:lvl6pPr marL="2392988"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841089"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289191"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737293"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BDF5F04B-3E1D-4C55-94E2-E452CA60765E}" type="slidenum">
              <a:rPr lang="en-US" altLang="en-US" sz="1000"/>
              <a:pPr eaLnBrk="1" hangingPunct="1">
                <a:spcBef>
                  <a:spcPct val="0"/>
                </a:spcBef>
                <a:defRPr/>
              </a:pPr>
              <a:t>24</a:t>
            </a:fld>
            <a:endParaRPr lang="en-US" altLang="en-US"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6144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092" eaLnBrk="0" hangingPunct="0">
              <a:spcBef>
                <a:spcPct val="30000"/>
              </a:spcBef>
              <a:defRPr sz="1200">
                <a:solidFill>
                  <a:schemeClr val="tx1"/>
                </a:solidFill>
                <a:latin typeface="Calibri" pitchFamily="34" charset="0"/>
                <a:ea typeface="ＭＳ Ｐゴシック" pitchFamily="34" charset="-128"/>
              </a:defRPr>
            </a:lvl1pPr>
            <a:lvl2pPr marL="701715" indent="-269173" defTabSz="893092" eaLnBrk="0" hangingPunct="0">
              <a:spcBef>
                <a:spcPct val="30000"/>
              </a:spcBef>
              <a:defRPr sz="1200">
                <a:solidFill>
                  <a:schemeClr val="tx1"/>
                </a:solidFill>
                <a:latin typeface="Calibri" pitchFamily="34" charset="0"/>
                <a:ea typeface="ＭＳ Ｐゴシック" pitchFamily="34" charset="-128"/>
              </a:defRPr>
            </a:lvl2pPr>
            <a:lvl3pPr marL="1079801" indent="-214715" defTabSz="893092" eaLnBrk="0" hangingPunct="0">
              <a:spcBef>
                <a:spcPct val="30000"/>
              </a:spcBef>
              <a:defRPr sz="1200">
                <a:solidFill>
                  <a:schemeClr val="tx1"/>
                </a:solidFill>
                <a:latin typeface="Calibri" pitchFamily="34" charset="0"/>
                <a:ea typeface="ＭＳ Ｐゴシック" pitchFamily="34" charset="-128"/>
              </a:defRPr>
            </a:lvl3pPr>
            <a:lvl4pPr marL="1512343" indent="-214715" defTabSz="893092" eaLnBrk="0" hangingPunct="0">
              <a:spcBef>
                <a:spcPct val="30000"/>
              </a:spcBef>
              <a:defRPr sz="1200">
                <a:solidFill>
                  <a:schemeClr val="tx1"/>
                </a:solidFill>
                <a:latin typeface="Calibri" pitchFamily="34" charset="0"/>
                <a:ea typeface="ＭＳ Ｐゴシック" pitchFamily="34" charset="-128"/>
              </a:defRPr>
            </a:lvl4pPr>
            <a:lvl5pPr marL="1944886" indent="-214715" defTabSz="893092" eaLnBrk="0" hangingPunct="0">
              <a:spcBef>
                <a:spcPct val="30000"/>
              </a:spcBef>
              <a:defRPr sz="1200">
                <a:solidFill>
                  <a:schemeClr val="tx1"/>
                </a:solidFill>
                <a:latin typeface="Calibri" pitchFamily="34" charset="0"/>
                <a:ea typeface="ＭＳ Ｐゴシック" pitchFamily="34" charset="-128"/>
              </a:defRPr>
            </a:lvl5pPr>
            <a:lvl6pPr marL="2392988"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841089"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289191"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737293"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300">
              <a:latin typeface="Arial" pitchFamily="34" charset="0"/>
              <a:cs typeface="Arial" pitchFamily="34" charset="0"/>
            </a:endParaRPr>
          </a:p>
          <a:p>
            <a:pPr eaLnBrk="1" hangingPunct="1">
              <a:spcBef>
                <a:spcPct val="0"/>
              </a:spcBef>
            </a:pPr>
            <a:r>
              <a:rPr lang="en-US" altLang="en-US" sz="1300">
                <a:latin typeface="Arial" pitchFamily="34" charset="0"/>
                <a:cs typeface="Arial" pitchFamily="34" charset="0"/>
              </a:rPr>
              <a:t>INTRODUCTION TO OSHA Instructor Slides with Notes</a:t>
            </a:r>
          </a:p>
        </p:txBody>
      </p:sp>
      <p:sp>
        <p:nvSpPr>
          <p:cNvPr id="6144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092" eaLnBrk="0" hangingPunct="0">
              <a:spcBef>
                <a:spcPct val="30000"/>
              </a:spcBef>
              <a:defRPr sz="1200">
                <a:solidFill>
                  <a:schemeClr val="tx1"/>
                </a:solidFill>
                <a:latin typeface="Calibri" pitchFamily="34" charset="0"/>
                <a:ea typeface="ＭＳ Ｐゴシック" pitchFamily="34" charset="-128"/>
              </a:defRPr>
            </a:lvl1pPr>
            <a:lvl2pPr marL="701715" indent="-269173" defTabSz="893092" eaLnBrk="0" hangingPunct="0">
              <a:spcBef>
                <a:spcPct val="30000"/>
              </a:spcBef>
              <a:defRPr sz="1200">
                <a:solidFill>
                  <a:schemeClr val="tx1"/>
                </a:solidFill>
                <a:latin typeface="Calibri" pitchFamily="34" charset="0"/>
                <a:ea typeface="ＭＳ Ｐゴシック" pitchFamily="34" charset="-128"/>
              </a:defRPr>
            </a:lvl2pPr>
            <a:lvl3pPr marL="1079801" indent="-214715" defTabSz="893092" eaLnBrk="0" hangingPunct="0">
              <a:spcBef>
                <a:spcPct val="30000"/>
              </a:spcBef>
              <a:defRPr sz="1200">
                <a:solidFill>
                  <a:schemeClr val="tx1"/>
                </a:solidFill>
                <a:latin typeface="Calibri" pitchFamily="34" charset="0"/>
                <a:ea typeface="ＭＳ Ｐゴシック" pitchFamily="34" charset="-128"/>
              </a:defRPr>
            </a:lvl3pPr>
            <a:lvl4pPr marL="1512343" indent="-214715" defTabSz="893092" eaLnBrk="0" hangingPunct="0">
              <a:spcBef>
                <a:spcPct val="30000"/>
              </a:spcBef>
              <a:defRPr sz="1200">
                <a:solidFill>
                  <a:schemeClr val="tx1"/>
                </a:solidFill>
                <a:latin typeface="Calibri" pitchFamily="34" charset="0"/>
                <a:ea typeface="ＭＳ Ｐゴシック" pitchFamily="34" charset="-128"/>
              </a:defRPr>
            </a:lvl4pPr>
            <a:lvl5pPr marL="1944886" indent="-214715" defTabSz="893092" eaLnBrk="0" hangingPunct="0">
              <a:spcBef>
                <a:spcPct val="30000"/>
              </a:spcBef>
              <a:defRPr sz="1200">
                <a:solidFill>
                  <a:schemeClr val="tx1"/>
                </a:solidFill>
                <a:latin typeface="Calibri" pitchFamily="34" charset="0"/>
                <a:ea typeface="ＭＳ Ｐゴシック" pitchFamily="34" charset="-128"/>
              </a:defRPr>
            </a:lvl5pPr>
            <a:lvl6pPr marL="2392988"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841089"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289191"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737293"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r>
              <a:rPr lang="en-US" altLang="en-US" sz="1000">
                <a:latin typeface="Arial" pitchFamily="34" charset="0"/>
                <a:cs typeface="Arial" pitchFamily="34" charset="0"/>
              </a:rPr>
              <a:t>04.2010</a:t>
            </a:r>
          </a:p>
        </p:txBody>
      </p:sp>
      <p:sp>
        <p:nvSpPr>
          <p:cNvPr id="63494" name="Slide Number Placeholder 5"/>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092" eaLnBrk="0" hangingPunct="0">
              <a:spcBef>
                <a:spcPct val="30000"/>
              </a:spcBef>
              <a:defRPr sz="1200">
                <a:solidFill>
                  <a:schemeClr val="tx1"/>
                </a:solidFill>
                <a:latin typeface="Calibri" pitchFamily="34" charset="0"/>
                <a:ea typeface="ＭＳ Ｐゴシック" pitchFamily="34" charset="-128"/>
              </a:defRPr>
            </a:lvl1pPr>
            <a:lvl2pPr marL="701715" indent="-269173" defTabSz="893092" eaLnBrk="0" hangingPunct="0">
              <a:spcBef>
                <a:spcPct val="30000"/>
              </a:spcBef>
              <a:defRPr sz="1200">
                <a:solidFill>
                  <a:schemeClr val="tx1"/>
                </a:solidFill>
                <a:latin typeface="Calibri" pitchFamily="34" charset="0"/>
                <a:ea typeface="ＭＳ Ｐゴシック" pitchFamily="34" charset="-128"/>
              </a:defRPr>
            </a:lvl2pPr>
            <a:lvl3pPr marL="1079801" indent="-214715" defTabSz="893092" eaLnBrk="0" hangingPunct="0">
              <a:spcBef>
                <a:spcPct val="30000"/>
              </a:spcBef>
              <a:defRPr sz="1200">
                <a:solidFill>
                  <a:schemeClr val="tx1"/>
                </a:solidFill>
                <a:latin typeface="Calibri" pitchFamily="34" charset="0"/>
                <a:ea typeface="ＭＳ Ｐゴシック" pitchFamily="34" charset="-128"/>
              </a:defRPr>
            </a:lvl3pPr>
            <a:lvl4pPr marL="1512343" indent="-214715" defTabSz="893092" eaLnBrk="0" hangingPunct="0">
              <a:spcBef>
                <a:spcPct val="30000"/>
              </a:spcBef>
              <a:defRPr sz="1200">
                <a:solidFill>
                  <a:schemeClr val="tx1"/>
                </a:solidFill>
                <a:latin typeface="Calibri" pitchFamily="34" charset="0"/>
                <a:ea typeface="ＭＳ Ｐゴシック" pitchFamily="34" charset="-128"/>
              </a:defRPr>
            </a:lvl4pPr>
            <a:lvl5pPr marL="1944886" indent="-214715" defTabSz="893092" eaLnBrk="0" hangingPunct="0">
              <a:spcBef>
                <a:spcPct val="30000"/>
              </a:spcBef>
              <a:defRPr sz="1200">
                <a:solidFill>
                  <a:schemeClr val="tx1"/>
                </a:solidFill>
                <a:latin typeface="Calibri" pitchFamily="34" charset="0"/>
                <a:ea typeface="ＭＳ Ｐゴシック" pitchFamily="34" charset="-128"/>
              </a:defRPr>
            </a:lvl5pPr>
            <a:lvl6pPr marL="2392988"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841089"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289191"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737293" indent="-214715" defTabSz="89309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B407D986-A5B1-4F3A-B65E-13B5B162D047}" type="slidenum">
              <a:rPr lang="en-US" altLang="en-US" sz="1000"/>
              <a:pPr eaLnBrk="1" hangingPunct="1">
                <a:spcBef>
                  <a:spcPct val="0"/>
                </a:spcBef>
                <a:defRPr/>
              </a:pPr>
              <a:t>25</a:t>
            </a:fld>
            <a:endParaRPr lang="en-US" altLang="en-US"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6A6F77-6356-42F6-91C4-CC27BC62F9E6}" type="slidenum">
              <a:rPr lang="en-US" smtClean="0"/>
              <a:pPr>
                <a:defRPr/>
              </a:pPr>
              <a:t>3</a:t>
            </a:fld>
            <a:endParaRPr lang="en-US"/>
          </a:p>
        </p:txBody>
      </p:sp>
    </p:spTree>
    <p:extLst>
      <p:ext uri="{BB962C8B-B14F-4D97-AF65-F5344CB8AC3E}">
        <p14:creationId xmlns:p14="http://schemas.microsoft.com/office/powerpoint/2010/main" val="3479638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9150A5-C0E8-49A8-BA26-1A386F58BA2F}" type="slidenum">
              <a:rPr lang="en-US" altLang="en-US" smtClean="0">
                <a:solidFill>
                  <a:prstClr val="black"/>
                </a:solidFill>
                <a:latin typeface="Arial" charset="0"/>
              </a:rPr>
              <a:pPr eaLnBrk="1" hangingPunct="1">
                <a:spcBef>
                  <a:spcPct val="0"/>
                </a:spcBef>
              </a:pPr>
              <a:t>26</a:t>
            </a:fld>
            <a:endParaRPr lang="en-US" altLang="en-US" smtClean="0">
              <a:solidFill>
                <a:prstClr val="black"/>
              </a:solidFill>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aseline="0" smtClean="0"/>
              <a:t>In addition to the impact on the worker, there is a huge direct and indirect toll on the business when someone is seriously injured, made ill, or killed at work. The employer may face fines and incur costs to fix problems. There may be increased workers’ compensation premiums in their future. </a:t>
            </a:r>
            <a:r>
              <a:rPr lang="en-US" u="none" baseline="0" smtClean="0"/>
              <a:t>Business owners </a:t>
            </a:r>
            <a:r>
              <a:rPr lang="en-US" baseline="0" smtClean="0"/>
              <a:t>will be wrapped up in reporting, paperwork, and investigations, which takes time away from running the business.  Work may stop, product or materials may have to be scrapped, and equipment may be damaged or taken off line. Replacement workers may have to be found and trained. Morale may decline, affecting productivity. The company’s reputation may suffer – in the community, or among customers or suppliers. </a:t>
            </a:r>
            <a:endParaRPr lang="en-US" baseline="0" dirty="0"/>
          </a:p>
        </p:txBody>
      </p:sp>
      <p:sp>
        <p:nvSpPr>
          <p:cNvPr id="4" name="Slide Number Placeholder 3"/>
          <p:cNvSpPr>
            <a:spLocks noGrp="1"/>
          </p:cNvSpPr>
          <p:nvPr>
            <p:ph type="sldNum" sz="quarter" idx="10"/>
          </p:nvPr>
        </p:nvSpPr>
        <p:spPr/>
        <p:txBody>
          <a:bodyPr/>
          <a:lstStyle/>
          <a:p>
            <a:pPr>
              <a:defRPr/>
            </a:pPr>
            <a:fld id="{C56A6F77-6356-42F6-91C4-CC27BC62F9E6}" type="slidenum">
              <a:rPr lang="en-US" smtClean="0"/>
              <a:pPr>
                <a:defRPr/>
              </a:pPr>
              <a:t>27</a:t>
            </a:fld>
            <a:endParaRPr lang="en-US"/>
          </a:p>
        </p:txBody>
      </p:sp>
    </p:spTree>
    <p:extLst>
      <p:ext uri="{BB962C8B-B14F-4D97-AF65-F5344CB8AC3E}">
        <p14:creationId xmlns:p14="http://schemas.microsoft.com/office/powerpoint/2010/main" val="718704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Safety and health programs have been utilized for several decades. There is a growing body of evidence to support their effectiveness at reducing worker injuries, illnesses, and fatalities. They can also transform workplace culture, which can lead to higher productivity and quality and greater worker satisfaction.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C56A6F77-6356-42F6-91C4-CC27BC62F9E6}" type="slidenum">
              <a:rPr lang="en-US" smtClean="0"/>
              <a:pPr>
                <a:defRPr/>
              </a:pPr>
              <a:t>28</a:t>
            </a:fld>
            <a:endParaRPr lang="en-US"/>
          </a:p>
        </p:txBody>
      </p:sp>
    </p:spTree>
    <p:extLst>
      <p:ext uri="{BB962C8B-B14F-4D97-AF65-F5344CB8AC3E}">
        <p14:creationId xmlns:p14="http://schemas.microsoft.com/office/powerpoint/2010/main" val="718704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0"/>
              </a:spcBef>
            </a:pPr>
            <a:r>
              <a:rPr lang="en-US" baseline="0" dirty="0" smtClean="0"/>
              <a:t>There are seven core elements that make up our Recommended Practices:</a:t>
            </a:r>
          </a:p>
          <a:p>
            <a:pPr marL="0" indent="-174708">
              <a:spcBef>
                <a:spcPts val="0"/>
              </a:spcBef>
              <a:buFont typeface="Arial" panose="020B0604020202020204" pitchFamily="34" charset="0"/>
              <a:buChar char="•"/>
            </a:pPr>
            <a:r>
              <a:rPr lang="en-US" baseline="0" dirty="0" smtClean="0"/>
              <a:t>Management Leadership – This is about making safety a priority and setting a good example.</a:t>
            </a:r>
          </a:p>
          <a:p>
            <a:pPr marL="0" indent="-174708">
              <a:spcBef>
                <a:spcPts val="0"/>
              </a:spcBef>
              <a:buFont typeface="Arial" panose="020B0604020202020204" pitchFamily="34" charset="0"/>
              <a:buChar char="•"/>
            </a:pPr>
            <a:r>
              <a:rPr lang="en-US" baseline="0" dirty="0" smtClean="0"/>
              <a:t>Worker Participation – This means finding ways to involve workers in all aspects of the program and giving them a sense of ownership in the program.</a:t>
            </a:r>
          </a:p>
          <a:p>
            <a:pPr marL="0" indent="-174708">
              <a:spcBef>
                <a:spcPts val="0"/>
              </a:spcBef>
              <a:buFont typeface="Arial" panose="020B0604020202020204" pitchFamily="34" charset="0"/>
              <a:buChar char="•"/>
            </a:pPr>
            <a:r>
              <a:rPr lang="en-US" baseline="0" dirty="0" smtClean="0"/>
              <a:t>Hazard Identification – This element focuses on using information that is readily available, including input from workers, to identify and assess the hazards present in the workplace.</a:t>
            </a:r>
          </a:p>
          <a:p>
            <a:pPr marL="0" indent="-174708">
              <a:spcBef>
                <a:spcPts val="0"/>
              </a:spcBef>
              <a:buFont typeface="Arial" panose="020B0604020202020204" pitchFamily="34" charset="0"/>
              <a:buChar char="•"/>
            </a:pPr>
            <a:r>
              <a:rPr lang="en-US" baseline="0" dirty="0" smtClean="0"/>
              <a:t>Hazard Prevention and Control – The hazards that are identified can then be prioritized based on the risk they present. Controls are planned and applied using the hierarchy of control (emphasizing elimination and substitution over administrative controls and personal protective equipment).</a:t>
            </a:r>
          </a:p>
          <a:p>
            <a:pPr marL="0" indent="-174708">
              <a:spcBef>
                <a:spcPts val="0"/>
              </a:spcBef>
              <a:buFont typeface="Arial" panose="020B0604020202020204" pitchFamily="34" charset="0"/>
              <a:buChar char="•"/>
            </a:pPr>
            <a:r>
              <a:rPr lang="en-US" baseline="0" dirty="0" smtClean="0"/>
              <a:t>Education and Training – We want to ensure everyone understands how the program works, and then provide any specialized training individuals may need to fulfill their program roles.</a:t>
            </a:r>
          </a:p>
          <a:p>
            <a:pPr marL="0" indent="-174708">
              <a:spcBef>
                <a:spcPts val="0"/>
              </a:spcBef>
              <a:buFont typeface="Arial" panose="020B0604020202020204" pitchFamily="34" charset="0"/>
              <a:buChar char="•"/>
            </a:pPr>
            <a:r>
              <a:rPr lang="en-US" baseline="0" dirty="0" smtClean="0"/>
              <a:t>Program Evaluation and Improvement – monitoring progress, identifying and correcting any deficiencies</a:t>
            </a:r>
          </a:p>
          <a:p>
            <a:pPr marL="0" indent="-174708">
              <a:spcBef>
                <a:spcPts val="0"/>
              </a:spcBef>
              <a:buFont typeface="Arial" panose="020B0604020202020204" pitchFamily="34" charset="0"/>
              <a:buChar char="•"/>
            </a:pPr>
            <a:r>
              <a:rPr lang="en-US" baseline="0" dirty="0" smtClean="0"/>
              <a:t>Communication and Coordination for Host Employers, Contractors, and Staffing Agencies - addressing the unique challenges of managing safety when there are temporary and contract workers on site</a:t>
            </a:r>
          </a:p>
          <a:p>
            <a:pPr marL="0" indent="-174708">
              <a:spcBef>
                <a:spcPts val="0"/>
              </a:spcBef>
              <a:buFont typeface="Arial" panose="020B0604020202020204" pitchFamily="34" charset="0"/>
              <a:buChar char="•"/>
            </a:pPr>
            <a:endParaRPr lang="en-US" baseline="0" dirty="0" smtClean="0"/>
          </a:p>
          <a:p>
            <a:pPr marL="0" indent="0">
              <a:spcBef>
                <a:spcPts val="0"/>
              </a:spcBef>
              <a:buFont typeface="Arial" panose="020B0604020202020204" pitchFamily="34" charset="0"/>
              <a:buNone/>
            </a:pPr>
            <a:r>
              <a:rPr lang="en-US" baseline="0" dirty="0" smtClean="0"/>
              <a:t>These core elements are slightly different from our 1989 guidelines in that:</a:t>
            </a:r>
          </a:p>
          <a:p>
            <a:pPr marL="0" lvl="1" indent="-174708">
              <a:spcBef>
                <a:spcPts val="0"/>
              </a:spcBef>
            </a:pPr>
            <a:r>
              <a:rPr lang="en-US" baseline="0" dirty="0" smtClean="0"/>
              <a:t>Management Leadership and Worker Participation are separate core elements</a:t>
            </a:r>
          </a:p>
          <a:p>
            <a:pPr marL="0" lvl="1" indent="-174708">
              <a:spcBef>
                <a:spcPts val="0"/>
              </a:spcBef>
            </a:pPr>
            <a:r>
              <a:rPr lang="en-US" baseline="0" dirty="0" smtClean="0"/>
              <a:t>There is greater emphasis on continuous improvement with an explicit Program Evaluation and Improvement core element</a:t>
            </a:r>
          </a:p>
          <a:p>
            <a:pPr marL="0" lvl="1" indent="-174708">
              <a:spcBef>
                <a:spcPts val="0"/>
              </a:spcBef>
            </a:pPr>
            <a:r>
              <a:rPr lang="en-US" baseline="0" dirty="0" smtClean="0"/>
              <a:t>We have a brand new core element covering host employer, contractor and staffing agency practices</a:t>
            </a:r>
            <a:endParaRPr lang="en-US" baseline="0" dirty="0"/>
          </a:p>
        </p:txBody>
      </p:sp>
      <p:sp>
        <p:nvSpPr>
          <p:cNvPr id="4" name="Slide Number Placeholder 3"/>
          <p:cNvSpPr>
            <a:spLocks noGrp="1"/>
          </p:cNvSpPr>
          <p:nvPr>
            <p:ph type="sldNum" sz="quarter" idx="10"/>
          </p:nvPr>
        </p:nvSpPr>
        <p:spPr/>
        <p:txBody>
          <a:bodyPr/>
          <a:lstStyle/>
          <a:p>
            <a:pPr>
              <a:defRPr/>
            </a:pPr>
            <a:fld id="{C56A6F77-6356-42F6-91C4-CC27BC62F9E6}" type="slidenum">
              <a:rPr lang="en-US" smtClean="0"/>
              <a:pPr>
                <a:defRPr/>
              </a:pPr>
              <a:t>29</a:t>
            </a:fld>
            <a:endParaRPr lang="en-US"/>
          </a:p>
        </p:txBody>
      </p:sp>
    </p:spTree>
    <p:extLst>
      <p:ext uri="{BB962C8B-B14F-4D97-AF65-F5344CB8AC3E}">
        <p14:creationId xmlns:p14="http://schemas.microsoft.com/office/powerpoint/2010/main" val="718704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You can find the Recommended Practices - along with tools and resources - on our newly-designed website: osha.gov/</a:t>
            </a:r>
            <a:r>
              <a:rPr lang="en-US" sz="1200" b="0" i="0" u="none" strike="noStrike" kern="1200" baseline="0" dirty="0" err="1" smtClean="0">
                <a:solidFill>
                  <a:schemeClr val="tx1"/>
                </a:solidFill>
                <a:latin typeface="+mn-lt"/>
                <a:ea typeface="+mn-ea"/>
                <a:cs typeface="+mn-cs"/>
              </a:rPr>
              <a:t>shpguidelines</a:t>
            </a:r>
            <a:r>
              <a:rPr lang="en-US" sz="1200" b="0" i="0" u="none" strike="noStrike" kern="1200" baseline="0" dirty="0" smtClean="0">
                <a:solidFill>
                  <a:schemeClr val="tx1"/>
                </a:solidFill>
                <a:latin typeface="+mn-lt"/>
                <a:ea typeface="+mn-ea"/>
                <a:cs typeface="+mn-cs"/>
              </a:rPr>
              <a:t>.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C56A6F77-6356-42F6-91C4-CC27BC62F9E6}" type="slidenum">
              <a:rPr lang="en-US" smtClean="0"/>
              <a:pPr>
                <a:defRPr/>
              </a:pPr>
              <a:t>30</a:t>
            </a:fld>
            <a:endParaRPr lang="en-US"/>
          </a:p>
        </p:txBody>
      </p:sp>
    </p:spTree>
    <p:extLst>
      <p:ext uri="{BB962C8B-B14F-4D97-AF65-F5344CB8AC3E}">
        <p14:creationId xmlns:p14="http://schemas.microsoft.com/office/powerpoint/2010/main" val="718704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C56A6F77-6356-42F6-91C4-CC27BC62F9E6}" type="slidenum">
              <a:rPr lang="en-US" smtClean="0"/>
              <a:pPr>
                <a:defRPr/>
              </a:pPr>
              <a:t>31</a:t>
            </a:fld>
            <a:endParaRPr lang="en-US"/>
          </a:p>
        </p:txBody>
      </p:sp>
    </p:spTree>
    <p:extLst>
      <p:ext uri="{BB962C8B-B14F-4D97-AF65-F5344CB8AC3E}">
        <p14:creationId xmlns:p14="http://schemas.microsoft.com/office/powerpoint/2010/main" val="718704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smtClean="0"/>
              <a:t>To</a:t>
            </a:r>
            <a:r>
              <a:rPr lang="en-US" baseline="0" dirty="0" smtClean="0"/>
              <a:t> learn more about our campaign and how you can participate, go to www.osha.gov/shpcampaign</a:t>
            </a:r>
            <a:endParaRPr lang="en-US" baseline="0" dirty="0"/>
          </a:p>
        </p:txBody>
      </p:sp>
      <p:sp>
        <p:nvSpPr>
          <p:cNvPr id="4" name="Slide Number Placeholder 3"/>
          <p:cNvSpPr>
            <a:spLocks noGrp="1"/>
          </p:cNvSpPr>
          <p:nvPr>
            <p:ph type="sldNum" sz="quarter" idx="10"/>
          </p:nvPr>
        </p:nvSpPr>
        <p:spPr/>
        <p:txBody>
          <a:bodyPr/>
          <a:lstStyle/>
          <a:p>
            <a:pPr>
              <a:defRPr/>
            </a:pPr>
            <a:fld id="{C56A6F77-6356-42F6-91C4-CC27BC62F9E6}" type="slidenum">
              <a:rPr lang="en-US" smtClean="0"/>
              <a:pPr>
                <a:defRPr/>
              </a:pPr>
              <a:t>32</a:t>
            </a:fld>
            <a:endParaRPr lang="en-US"/>
          </a:p>
        </p:txBody>
      </p:sp>
    </p:spTree>
    <p:extLst>
      <p:ext uri="{BB962C8B-B14F-4D97-AF65-F5344CB8AC3E}">
        <p14:creationId xmlns:p14="http://schemas.microsoft.com/office/powerpoint/2010/main" val="718704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4D614-0816-4155-8781-76D9B2524AB5}" type="slidenum">
              <a:rPr lang="en-US" smtClean="0"/>
              <a:t>33</a:t>
            </a:fld>
            <a:endParaRPr lang="en-US"/>
          </a:p>
        </p:txBody>
      </p:sp>
    </p:spTree>
    <p:extLst>
      <p:ext uri="{BB962C8B-B14F-4D97-AF65-F5344CB8AC3E}">
        <p14:creationId xmlns:p14="http://schemas.microsoft.com/office/powerpoint/2010/main" val="1299680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6A6F77-6356-42F6-91C4-CC27BC62F9E6}" type="slidenum">
              <a:rPr lang="en-US" smtClean="0"/>
              <a:pPr>
                <a:defRPr/>
              </a:pPr>
              <a:t>34</a:t>
            </a:fld>
            <a:endParaRPr lang="en-US"/>
          </a:p>
        </p:txBody>
      </p:sp>
    </p:spTree>
    <p:extLst>
      <p:ext uri="{BB962C8B-B14F-4D97-AF65-F5344CB8AC3E}">
        <p14:creationId xmlns:p14="http://schemas.microsoft.com/office/powerpoint/2010/main" val="718704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8E42068-ED48-47C6-A5E4-3C17DF44D741}" type="slidenum">
              <a:rPr lang="en-US" altLang="en-US" smtClean="0">
                <a:solidFill>
                  <a:prstClr val="black"/>
                </a:solidFill>
                <a:latin typeface="Arial" charset="0"/>
              </a:rPr>
              <a:pPr eaLnBrk="1" hangingPunct="1">
                <a:spcBef>
                  <a:spcPct val="0"/>
                </a:spcBef>
              </a:pPr>
              <a:t>35</a:t>
            </a:fld>
            <a:endParaRPr lang="en-US" altLang="en-US" smtClean="0">
              <a:solidFill>
                <a:prstClr val="black"/>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9150A5-C0E8-49A8-BA26-1A386F58BA2F}" type="slidenum">
              <a:rPr lang="en-US" altLang="en-US" smtClean="0">
                <a:solidFill>
                  <a:prstClr val="black"/>
                </a:solidFill>
                <a:latin typeface="Arial" charset="0"/>
              </a:rPr>
              <a:pPr eaLnBrk="1" hangingPunct="1">
                <a:spcBef>
                  <a:spcPct val="0"/>
                </a:spcBef>
              </a:pPr>
              <a:t>4</a:t>
            </a:fld>
            <a:endParaRPr lang="en-US" altLang="en-US" smtClean="0">
              <a:solidFill>
                <a:prstClr val="black"/>
              </a:solidFill>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6A6F77-6356-42F6-91C4-CC27BC62F9E6}"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3479638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BC9A257-9AFF-474A-9505-3996577ED65B}" type="slidenum">
              <a:rPr lang="en-US" altLang="en-US" smtClean="0">
                <a:solidFill>
                  <a:prstClr val="black"/>
                </a:solidFill>
                <a:latin typeface="Arial" charset="0"/>
              </a:rPr>
              <a:pPr eaLnBrk="1" hangingPunct="1">
                <a:spcBef>
                  <a:spcPct val="0"/>
                </a:spcBef>
              </a:pPr>
              <a:t>37</a:t>
            </a:fld>
            <a:endParaRPr lang="en-US" altLang="en-US" smtClean="0">
              <a:solidFill>
                <a:prstClr val="black"/>
              </a:solidFill>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763" eaLnBrk="0" hangingPunct="0">
              <a:spcBef>
                <a:spcPct val="30000"/>
              </a:spcBef>
              <a:defRPr sz="1200">
                <a:solidFill>
                  <a:schemeClr val="tx1"/>
                </a:solidFill>
                <a:latin typeface="Calibri" pitchFamily="34" charset="0"/>
                <a:ea typeface="ＭＳ Ｐゴシック" pitchFamily="34" charset="-128"/>
              </a:defRPr>
            </a:lvl1pPr>
            <a:lvl2pPr marL="732834" indent="-281620" defTabSz="911763" eaLnBrk="0" hangingPunct="0">
              <a:spcBef>
                <a:spcPct val="30000"/>
              </a:spcBef>
              <a:defRPr sz="1200">
                <a:solidFill>
                  <a:schemeClr val="tx1"/>
                </a:solidFill>
                <a:latin typeface="Calibri" pitchFamily="34" charset="0"/>
                <a:ea typeface="ＭＳ Ｐゴシック" pitchFamily="34" charset="-128"/>
              </a:defRPr>
            </a:lvl2pPr>
            <a:lvl3pPr marL="1129590" indent="-224051" defTabSz="911763" eaLnBrk="0" hangingPunct="0">
              <a:spcBef>
                <a:spcPct val="30000"/>
              </a:spcBef>
              <a:defRPr sz="1200">
                <a:solidFill>
                  <a:schemeClr val="tx1"/>
                </a:solidFill>
                <a:latin typeface="Calibri" pitchFamily="34" charset="0"/>
                <a:ea typeface="ＭＳ Ｐゴシック" pitchFamily="34" charset="-128"/>
              </a:defRPr>
            </a:lvl3pPr>
            <a:lvl4pPr marL="1582360" indent="-224051" defTabSz="911763" eaLnBrk="0" hangingPunct="0">
              <a:spcBef>
                <a:spcPct val="30000"/>
              </a:spcBef>
              <a:defRPr sz="1200">
                <a:solidFill>
                  <a:schemeClr val="tx1"/>
                </a:solidFill>
                <a:latin typeface="Calibri" pitchFamily="34" charset="0"/>
                <a:ea typeface="ＭＳ Ｐゴシック" pitchFamily="34" charset="-128"/>
              </a:defRPr>
            </a:lvl4pPr>
            <a:lvl5pPr marL="2032017" indent="-224051" defTabSz="911763" eaLnBrk="0" hangingPunct="0">
              <a:spcBef>
                <a:spcPct val="30000"/>
              </a:spcBef>
              <a:defRPr sz="1200">
                <a:solidFill>
                  <a:schemeClr val="tx1"/>
                </a:solidFill>
                <a:latin typeface="Calibri" pitchFamily="34" charset="0"/>
                <a:ea typeface="ＭＳ Ｐゴシック" pitchFamily="34" charset="-128"/>
              </a:defRPr>
            </a:lvl5pPr>
            <a:lvl6pPr marL="2480119" indent="-224051" defTabSz="911763"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8220" indent="-224051" defTabSz="911763"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76322" indent="-224051" defTabSz="911763"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24424" indent="-224051" defTabSz="911763"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C9F124F9-6C57-4154-8971-2B2F509111B6}" type="slidenum">
              <a:rPr lang="en-US" altLang="en-US" smtClean="0">
                <a:solidFill>
                  <a:srgbClr val="000000"/>
                </a:solidFill>
                <a:latin typeface="Arial" pitchFamily="34" charset="0"/>
              </a:rPr>
              <a:pPr eaLnBrk="1" hangingPunct="1">
                <a:spcBef>
                  <a:spcPct val="0"/>
                </a:spcBef>
                <a:defRPr/>
              </a:pPr>
              <a:t>39</a:t>
            </a:fld>
            <a:endParaRPr lang="en-US" altLang="en-US" smtClean="0">
              <a:solidFill>
                <a:srgbClr val="000000"/>
              </a:solidFill>
              <a:latin typeface="Arial"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800">
                <a:latin typeface="Arial" pitchFamily="34" charset="0"/>
                <a:ea typeface="ＭＳ Ｐゴシック" pitchFamily="34" charset="-128"/>
                <a:cs typeface="Arial" pitchFamily="34" charset="0"/>
              </a:rPr>
              <a:t>Heat Campaign Q and As.</a:t>
            </a: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b="1">
                <a:latin typeface="Arial" pitchFamily="34" charset="0"/>
                <a:ea typeface="ＭＳ Ｐゴシック" pitchFamily="34" charset="-128"/>
                <a:cs typeface="Arial" pitchFamily="34" charset="0"/>
              </a:rPr>
              <a:t>Q. What do workers needs to know when exposed to extreme temperatures?</a:t>
            </a:r>
            <a:endParaRPr lang="en-US" altLang="en-US" sz="800">
              <a:latin typeface="Arial" pitchFamily="34" charset="0"/>
              <a:ea typeface="ＭＳ Ｐゴシック" pitchFamily="34" charset="-128"/>
              <a:cs typeface="Arial" pitchFamily="34" charset="0"/>
            </a:endParaRP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a:latin typeface="Arial" pitchFamily="34" charset="0"/>
                <a:ea typeface="ＭＳ Ｐゴシック" pitchFamily="34" charset="-128"/>
                <a:cs typeface="Arial" pitchFamily="34" charset="0"/>
              </a:rPr>
              <a:t>Water. Rest. Shade. Three little words that make a big difference for outdoor workers. Workers need to be drinking plenty of water, taking more frequent breaks and getting out of the sun periodically throughout the day.  </a:t>
            </a: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b="1">
                <a:latin typeface="Arial" pitchFamily="34" charset="0"/>
                <a:ea typeface="ＭＳ Ｐゴシック" pitchFamily="34" charset="-128"/>
                <a:cs typeface="Arial" pitchFamily="34" charset="0"/>
              </a:rPr>
              <a:t>Q. What are the risks?</a:t>
            </a:r>
            <a:endParaRPr lang="en-US" altLang="en-US" sz="800">
              <a:latin typeface="Arial" pitchFamily="34" charset="0"/>
              <a:ea typeface="ＭＳ Ｐゴシック" pitchFamily="34" charset="-128"/>
              <a:cs typeface="Arial" pitchFamily="34" charset="0"/>
            </a:endParaRP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a:latin typeface="Arial" pitchFamily="34" charset="0"/>
                <a:ea typeface="ＭＳ Ｐゴシック" pitchFamily="34" charset="-128"/>
                <a:cs typeface="Arial" pitchFamily="34" charset="0"/>
              </a:rPr>
              <a:t>A2. Each year thousand of outdoor workers experience heat illnesses such as heat exhaustion. The body normally cools itself by sweating. During hot weather, especially with high humidity, sweating isn't enough. Body temperature can rise to dangerous levels if precautions are not taken.</a:t>
            </a: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b="1">
                <a:latin typeface="Arial" pitchFamily="34" charset="0"/>
                <a:ea typeface="ＭＳ Ｐゴシック" pitchFamily="34" charset="-128"/>
                <a:cs typeface="Arial" pitchFamily="34" charset="0"/>
              </a:rPr>
              <a:t>Q. What are the symptoms?</a:t>
            </a:r>
            <a:endParaRPr lang="en-US" altLang="en-US" sz="800">
              <a:latin typeface="Arial" pitchFamily="34" charset="0"/>
              <a:ea typeface="ＭＳ Ｐゴシック" pitchFamily="34" charset="-128"/>
              <a:cs typeface="Arial" pitchFamily="34" charset="0"/>
            </a:endParaRP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a:latin typeface="Arial" pitchFamily="34" charset="0"/>
                <a:ea typeface="ＭＳ Ｐゴシック" pitchFamily="34" charset="-128"/>
                <a:cs typeface="Arial" pitchFamily="34" charset="0"/>
              </a:rPr>
              <a:t>It is important to recognize the symptoms of heat illness</a:t>
            </a: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a:latin typeface="Arial" pitchFamily="34" charset="0"/>
                <a:ea typeface="ＭＳ Ｐゴシック" pitchFamily="34" charset="-128"/>
                <a:cs typeface="Arial" pitchFamily="34" charset="0"/>
              </a:rPr>
              <a:t>cramps that typically begin suddenly in the hands, calves, or feet</a:t>
            </a:r>
          </a:p>
          <a:p>
            <a:pPr>
              <a:spcBef>
                <a:spcPct val="0"/>
              </a:spcBef>
            </a:pPr>
            <a:r>
              <a:rPr lang="en-US" altLang="en-US" sz="800">
                <a:latin typeface="Arial" pitchFamily="34" charset="0"/>
                <a:ea typeface="ＭＳ Ｐゴシック" pitchFamily="34" charset="-128"/>
                <a:cs typeface="Arial" pitchFamily="34" charset="0"/>
              </a:rPr>
              <a:t>Hard, tense muscles</a:t>
            </a:r>
          </a:p>
          <a:p>
            <a:pPr>
              <a:spcBef>
                <a:spcPct val="0"/>
              </a:spcBef>
            </a:pPr>
            <a:r>
              <a:rPr lang="en-US" altLang="en-US" sz="800">
                <a:latin typeface="Arial" pitchFamily="34" charset="0"/>
                <a:ea typeface="ＭＳ Ｐゴシック" pitchFamily="34" charset="-128"/>
                <a:cs typeface="Arial" pitchFamily="34" charset="0"/>
              </a:rPr>
              <a:t>Fatigue </a:t>
            </a:r>
          </a:p>
          <a:p>
            <a:pPr>
              <a:spcBef>
                <a:spcPct val="0"/>
              </a:spcBef>
            </a:pPr>
            <a:r>
              <a:rPr lang="en-US" altLang="en-US" sz="800">
                <a:latin typeface="Arial" pitchFamily="34" charset="0"/>
                <a:ea typeface="ＭＳ Ｐゴシック" pitchFamily="34" charset="-128"/>
                <a:cs typeface="Arial" pitchFamily="34" charset="0"/>
              </a:rPr>
              <a:t>Nausea </a:t>
            </a:r>
          </a:p>
          <a:p>
            <a:pPr>
              <a:spcBef>
                <a:spcPct val="0"/>
              </a:spcBef>
            </a:pPr>
            <a:r>
              <a:rPr lang="en-US" altLang="en-US" sz="800">
                <a:latin typeface="Arial" pitchFamily="34" charset="0"/>
                <a:ea typeface="ＭＳ Ｐゴシック" pitchFamily="34" charset="-128"/>
                <a:cs typeface="Arial" pitchFamily="34" charset="0"/>
              </a:rPr>
              <a:t>Headaches</a:t>
            </a:r>
          </a:p>
          <a:p>
            <a:pPr>
              <a:spcBef>
                <a:spcPct val="0"/>
              </a:spcBef>
            </a:pPr>
            <a:r>
              <a:rPr lang="en-US" altLang="en-US" sz="800">
                <a:latin typeface="Arial" pitchFamily="34" charset="0"/>
                <a:ea typeface="ＭＳ Ｐゴシック" pitchFamily="34" charset="-128"/>
                <a:cs typeface="Arial" pitchFamily="34" charset="0"/>
              </a:rPr>
              <a:t>Excessive thirst</a:t>
            </a:r>
          </a:p>
          <a:p>
            <a:pPr>
              <a:spcBef>
                <a:spcPct val="0"/>
              </a:spcBef>
            </a:pPr>
            <a:r>
              <a:rPr lang="en-US" altLang="en-US" sz="800">
                <a:latin typeface="Arial" pitchFamily="34" charset="0"/>
                <a:ea typeface="ＭＳ Ｐゴシック" pitchFamily="34" charset="-128"/>
                <a:cs typeface="Arial" pitchFamily="34" charset="0"/>
              </a:rPr>
              <a:t>Weakness</a:t>
            </a:r>
          </a:p>
          <a:p>
            <a:pPr>
              <a:spcBef>
                <a:spcPct val="0"/>
              </a:spcBef>
            </a:pPr>
            <a:r>
              <a:rPr lang="en-US" altLang="en-US" sz="800">
                <a:latin typeface="Arial" pitchFamily="34" charset="0"/>
                <a:ea typeface="ＭＳ Ｐゴシック" pitchFamily="34" charset="-128"/>
                <a:cs typeface="Arial" pitchFamily="34" charset="0"/>
              </a:rPr>
              <a:t>Confusion or anxiety</a:t>
            </a:r>
          </a:p>
          <a:p>
            <a:pPr>
              <a:spcBef>
                <a:spcPct val="0"/>
              </a:spcBef>
            </a:pPr>
            <a:r>
              <a:rPr lang="en-US" altLang="en-US" sz="800">
                <a:latin typeface="Arial" pitchFamily="34" charset="0"/>
                <a:ea typeface="ＭＳ Ｐゴシック" pitchFamily="34" charset="-128"/>
                <a:cs typeface="Arial" pitchFamily="34" charset="0"/>
              </a:rPr>
              <a:t>Drenching sweats, often accompanied by cold, clammy skin.</a:t>
            </a:r>
          </a:p>
          <a:p>
            <a:pPr>
              <a:spcBef>
                <a:spcPct val="0"/>
              </a:spcBef>
            </a:pPr>
            <a:r>
              <a:rPr lang="en-US" altLang="en-US" sz="800">
                <a:latin typeface="Arial" pitchFamily="34" charset="0"/>
                <a:ea typeface="ＭＳ Ｐゴシック" pitchFamily="34" charset="-128"/>
                <a:cs typeface="Arial" pitchFamily="34" charset="0"/>
              </a:rPr>
              <a:t>Slowed or weakened heartbeat.</a:t>
            </a:r>
          </a:p>
          <a:p>
            <a:pPr>
              <a:spcBef>
                <a:spcPct val="0"/>
              </a:spcBef>
            </a:pPr>
            <a:r>
              <a:rPr lang="en-US" altLang="en-US" sz="800">
                <a:latin typeface="Arial" pitchFamily="34" charset="0"/>
                <a:ea typeface="ＭＳ Ｐゴシック" pitchFamily="34" charset="-128"/>
                <a:cs typeface="Arial" pitchFamily="34" charset="0"/>
              </a:rPr>
              <a:t>Dizziness </a:t>
            </a:r>
          </a:p>
          <a:p>
            <a:pPr>
              <a:spcBef>
                <a:spcPct val="0"/>
              </a:spcBef>
            </a:pPr>
            <a:r>
              <a:rPr lang="en-US" altLang="en-US" sz="800">
                <a:latin typeface="Arial" pitchFamily="34" charset="0"/>
                <a:ea typeface="ＭＳ Ｐゴシック" pitchFamily="34" charset="-128"/>
                <a:cs typeface="Arial" pitchFamily="34" charset="0"/>
              </a:rPr>
              <a:t>Fainting</a:t>
            </a:r>
          </a:p>
          <a:p>
            <a:pPr>
              <a:spcBef>
                <a:spcPct val="0"/>
              </a:spcBef>
            </a:pPr>
            <a:r>
              <a:rPr lang="en-US" altLang="en-US" sz="800">
                <a:latin typeface="Arial" pitchFamily="34" charset="0"/>
                <a:ea typeface="ＭＳ Ｐゴシック" pitchFamily="34" charset="-128"/>
                <a:cs typeface="Arial" pitchFamily="34" charset="0"/>
              </a:rPr>
              <a:t>Agitation </a:t>
            </a:r>
            <a:br>
              <a:rPr lang="en-US" altLang="en-US" sz="800">
                <a:latin typeface="Arial" pitchFamily="34" charset="0"/>
                <a:ea typeface="ＭＳ Ｐゴシック" pitchFamily="34" charset="-128"/>
                <a:cs typeface="Arial" pitchFamily="34" charset="0"/>
              </a:rPr>
            </a:br>
            <a:endParaRPr lang="en-US" altLang="en-US" sz="800">
              <a:latin typeface="Arial" pitchFamily="34" charset="0"/>
              <a:ea typeface="ＭＳ Ｐゴシック" pitchFamily="34" charset="-128"/>
              <a:cs typeface="Arial" pitchFamily="34" charset="0"/>
            </a:endParaRPr>
          </a:p>
          <a:p>
            <a:pPr>
              <a:spcBef>
                <a:spcPct val="0"/>
              </a:spcBef>
            </a:pPr>
            <a:r>
              <a:rPr lang="en-US" altLang="en-US" sz="800">
                <a:latin typeface="Arial" pitchFamily="34" charset="0"/>
                <a:ea typeface="ＭＳ Ｐゴシック" pitchFamily="34" charset="-128"/>
                <a:cs typeface="Arial" pitchFamily="34" charset="0"/>
              </a:rPr>
              <a:t>Get the ill worker out of the heat as soon as possible. Heat illness can lead to heat stroke which killed more than 30 workers last year.</a:t>
            </a: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b="1">
                <a:latin typeface="Arial" pitchFamily="34" charset="0"/>
                <a:ea typeface="ＭＳ Ｐゴシック" pitchFamily="34" charset="-128"/>
                <a:cs typeface="Arial" pitchFamily="34" charset="0"/>
              </a:rPr>
              <a:t>Q3. Why causes workers to get ill?</a:t>
            </a:r>
            <a:endParaRPr lang="en-US" altLang="en-US" sz="800">
              <a:latin typeface="Arial" pitchFamily="34" charset="0"/>
              <a:ea typeface="ＭＳ Ｐゴシック" pitchFamily="34" charset="-128"/>
              <a:cs typeface="Arial" pitchFamily="34" charset="0"/>
            </a:endParaRP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a:latin typeface="Arial" pitchFamily="34" charset="0"/>
                <a:ea typeface="ＭＳ Ｐゴシック" pitchFamily="34" charset="-128"/>
                <a:cs typeface="Arial" pitchFamily="34" charset="0"/>
              </a:rPr>
              <a:t>Workers become overheated from two primary sources:</a:t>
            </a:r>
          </a:p>
          <a:p>
            <a:pPr>
              <a:spcBef>
                <a:spcPct val="0"/>
              </a:spcBef>
            </a:pPr>
            <a:r>
              <a:rPr lang="en-US" altLang="en-US" sz="800">
                <a:latin typeface="Arial" pitchFamily="34" charset="0"/>
                <a:ea typeface="ＭＳ Ｐゴシック" pitchFamily="34" charset="-128"/>
                <a:cs typeface="Arial" pitchFamily="34" charset="0"/>
              </a:rPr>
              <a:t>the environmental conditions in which they work and </a:t>
            </a:r>
          </a:p>
          <a:p>
            <a:pPr>
              <a:spcBef>
                <a:spcPct val="0"/>
              </a:spcBef>
            </a:pPr>
            <a:r>
              <a:rPr lang="en-US" altLang="en-US" sz="800">
                <a:latin typeface="Arial" pitchFamily="34" charset="0"/>
                <a:ea typeface="ＭＳ Ｐゴシック" pitchFamily="34" charset="-128"/>
                <a:cs typeface="Arial" pitchFamily="34" charset="0"/>
              </a:rPr>
              <a:t>the internal heat generated by physical labor. </a:t>
            </a: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a:latin typeface="Arial" pitchFamily="34" charset="0"/>
                <a:ea typeface="ＭＳ Ｐゴシック" pitchFamily="34" charset="-128"/>
                <a:cs typeface="Arial" pitchFamily="34" charset="0"/>
              </a:rPr>
              <a:t>Heat-related illnesses occur when the body is not able to lose enough heat to balance the heat generated by physical work and external heat sources. Weather conditions are the primary external heat sources for outdoor workers.</a:t>
            </a:r>
          </a:p>
          <a:p>
            <a:pPr>
              <a:spcBef>
                <a:spcPct val="0"/>
              </a:spcBef>
            </a:pPr>
            <a:r>
              <a:rPr lang="en-US" altLang="en-US" sz="800" b="1">
                <a:latin typeface="Arial" pitchFamily="34" charset="0"/>
                <a:ea typeface="ＭＳ Ｐゴシック" pitchFamily="34" charset="-128"/>
                <a:cs typeface="Arial" pitchFamily="34" charset="0"/>
              </a:rPr>
              <a:t>Q. Who is vulnerable?</a:t>
            </a:r>
            <a:endParaRPr lang="en-US" altLang="en-US" sz="800">
              <a:latin typeface="Arial" pitchFamily="34" charset="0"/>
              <a:ea typeface="ＭＳ Ｐゴシック" pitchFamily="34" charset="-128"/>
              <a:cs typeface="Arial" pitchFamily="34" charset="0"/>
            </a:endParaRP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a:latin typeface="Arial" pitchFamily="34" charset="0"/>
                <a:ea typeface="ＭＳ Ｐゴシック" pitchFamily="34" charset="-128"/>
                <a:cs typeface="Arial" pitchFamily="34" charset="0"/>
              </a:rPr>
              <a:t>Outdoor workers such as those in construction, streets and sanitation, first responders, amusement park workers and landscaping are often overlooked when we warn the public about extreme temperatures. </a:t>
            </a: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b="1">
                <a:latin typeface="Arial" pitchFamily="34" charset="0"/>
                <a:ea typeface="ＭＳ Ｐゴシック" pitchFamily="34" charset="-128"/>
                <a:cs typeface="Arial" pitchFamily="34" charset="0"/>
              </a:rPr>
              <a:t>Q. What resources are available?</a:t>
            </a:r>
            <a:endParaRPr lang="en-US" altLang="en-US" sz="800">
              <a:latin typeface="Arial" pitchFamily="34" charset="0"/>
              <a:ea typeface="ＭＳ Ｐゴシック" pitchFamily="34" charset="-128"/>
              <a:cs typeface="Arial" pitchFamily="34" charset="0"/>
            </a:endParaRP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a:latin typeface="Arial" pitchFamily="34" charset="0"/>
                <a:ea typeface="ＭＳ Ｐゴシック" pitchFamily="34" charset="-128"/>
                <a:cs typeface="Arial" pitchFamily="34" charset="0"/>
              </a:rPr>
              <a:t>OSHA has a website dedicated to heat prevention for outdoor workers which includes pictures to show workers what symptoms to look for, what to do to prevent heat illness and what to do in an emergency. See www.osha.gov. These materials are available in both English and Spanish.</a:t>
            </a:r>
          </a:p>
          <a:p>
            <a:pPr>
              <a:spcBef>
                <a:spcPct val="0"/>
              </a:spcBef>
            </a:pPr>
            <a:r>
              <a:rPr lang="en-US" altLang="en-US" sz="800">
                <a:latin typeface="Arial" pitchFamily="34" charset="0"/>
                <a:ea typeface="ＭＳ Ｐゴシック" pitchFamily="34" charset="-128"/>
                <a:cs typeface="Arial" pitchFamily="34" charset="0"/>
              </a:rPr>
              <a:t> </a:t>
            </a:r>
          </a:p>
          <a:p>
            <a:pPr>
              <a:spcBef>
                <a:spcPct val="0"/>
              </a:spcBef>
            </a:pPr>
            <a:r>
              <a:rPr lang="en-US" altLang="en-US" sz="800" b="1">
                <a:latin typeface="Arial" pitchFamily="34" charset="0"/>
                <a:ea typeface="ＭＳ Ｐゴシック" pitchFamily="34" charset="-128"/>
                <a:cs typeface="Arial" pitchFamily="34" charset="0"/>
              </a:rPr>
              <a:t>Q.  How are you working to get the word out?</a:t>
            </a:r>
            <a:endParaRPr lang="en-US" altLang="en-US" sz="800">
              <a:latin typeface="Arial" pitchFamily="34" charset="0"/>
              <a:ea typeface="ＭＳ Ｐゴシック" pitchFamily="34" charset="-128"/>
              <a:cs typeface="Arial" pitchFamily="34" charset="0"/>
            </a:endParaRPr>
          </a:p>
          <a:p>
            <a:pPr>
              <a:spcBef>
                <a:spcPct val="0"/>
              </a:spcBef>
            </a:pPr>
            <a:r>
              <a:rPr lang="en-US" altLang="en-US" sz="800">
                <a:latin typeface="Arial" pitchFamily="34" charset="0"/>
                <a:ea typeface="ＭＳ Ｐゴシック" pitchFamily="34" charset="-128"/>
                <a:cs typeface="Arial" pitchFamily="34" charset="0"/>
              </a:rPr>
              <a:t>OSHA is also partnering with the National Oceanic and Atmospheric Administration (NOAA) on </a:t>
            </a:r>
            <a:r>
              <a:rPr lang="en-US" altLang="en-US" sz="800" u="sng">
                <a:latin typeface="Arial" pitchFamily="34" charset="0"/>
                <a:ea typeface="ＭＳ Ｐゴシック" pitchFamily="34" charset="-128"/>
                <a:cs typeface="Arial" pitchFamily="34" charset="0"/>
                <a:hlinkClick r:id="rId3" tooltip="weather service alerts"/>
              </a:rPr>
              <a:t>weather service alerts</a:t>
            </a:r>
            <a:r>
              <a:rPr lang="en-US" altLang="en-US" sz="800">
                <a:latin typeface="Arial" pitchFamily="34" charset="0"/>
                <a:ea typeface="ＭＳ Ｐゴシック" pitchFamily="34" charset="-128"/>
                <a:cs typeface="Arial" pitchFamily="34" charset="0"/>
              </a:rPr>
              <a:t>. </a:t>
            </a:r>
            <a:r>
              <a:rPr lang="en-US" altLang="en-US" sz="800" u="sng">
                <a:latin typeface="Arial" pitchFamily="34" charset="0"/>
                <a:ea typeface="ＭＳ Ｐゴシック" pitchFamily="34" charset="-128"/>
                <a:cs typeface="Arial" pitchFamily="34" charset="0"/>
                <a:hlinkClick r:id="rId4" tooltip="NOAA’s Heat Watch page"/>
              </a:rPr>
              <a:t>NOAA’s Heat Watch page</a:t>
            </a:r>
            <a:r>
              <a:rPr lang="en-US" altLang="en-US" sz="800">
                <a:latin typeface="Arial" pitchFamily="34" charset="0"/>
                <a:ea typeface="ＭＳ Ｐゴシック" pitchFamily="34" charset="-128"/>
                <a:cs typeface="Arial" pitchFamily="34" charset="0"/>
              </a:rPr>
              <a:t> now includes worker safety precautions when extreme heat alerts are issued.</a:t>
            </a:r>
          </a:p>
          <a:p>
            <a:pPr>
              <a:spcBef>
                <a:spcPct val="0"/>
              </a:spcBef>
            </a:pPr>
            <a:r>
              <a:rPr lang="en-US" altLang="en-US" sz="800" b="1">
                <a:latin typeface="Arial" pitchFamily="34" charset="0"/>
                <a:ea typeface="ＭＳ Ｐゴシック" pitchFamily="34" charset="-128"/>
                <a:cs typeface="Arial" pitchFamily="34" charset="0"/>
              </a:rPr>
              <a:t>Q.  Monitor the heat index</a:t>
            </a:r>
            <a:endParaRPr lang="en-US" altLang="en-US" sz="800">
              <a:latin typeface="Arial" pitchFamily="34" charset="0"/>
              <a:ea typeface="ＭＳ Ｐゴシック" pitchFamily="34" charset="-128"/>
              <a:cs typeface="Arial" pitchFamily="34" charset="0"/>
            </a:endParaRPr>
          </a:p>
          <a:p>
            <a:pPr>
              <a:spcBef>
                <a:spcPct val="0"/>
              </a:spcBef>
            </a:pPr>
            <a:r>
              <a:rPr lang="en-US" altLang="en-US" sz="800">
                <a:latin typeface="Arial" pitchFamily="34" charset="0"/>
                <a:ea typeface="ＭＳ Ｐゴシック" pitchFamily="34" charset="-128"/>
                <a:cs typeface="Arial" pitchFamily="34" charset="0"/>
              </a:rPr>
              <a:t>Workers should also monitor the heat index. OSHA has an APP for that. OSHA released a free application for mobile devices that enables workers and supervisors to monitor the heat index at their work sites and reminders about protective measures that should be taken at that risk level. It is available for Android-based platforms and the iPhone, the app can be downloaded in both English and Spanish by visiting www.osha.gov.</a:t>
            </a:r>
          </a:p>
          <a:p>
            <a:pPr>
              <a:spcBef>
                <a:spcPct val="0"/>
              </a:spcBef>
            </a:pPr>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endParaRPr lang="en-US" dirty="0" smtClean="0">
              <a:latin typeface="Times New Roman" pitchFamily="18" charset="0"/>
              <a:cs typeface="Times New Roman" pitchFamily="18" charset="0"/>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9150A5-C0E8-49A8-BA26-1A386F58BA2F}" type="slidenum">
              <a:rPr lang="en-US" altLang="en-US" smtClean="0">
                <a:solidFill>
                  <a:prstClr val="black"/>
                </a:solidFill>
                <a:latin typeface="Arial" charset="0"/>
              </a:rPr>
              <a:pPr eaLnBrk="1" hangingPunct="1">
                <a:spcBef>
                  <a:spcPct val="0"/>
                </a:spcBef>
              </a:pPr>
              <a:t>40</a:t>
            </a:fld>
            <a:endParaRPr lang="en-US" altLang="en-US" smtClean="0">
              <a:solidFill>
                <a:prstClr val="black"/>
              </a:solidFill>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p:spPr>
      </p:sp>
      <p:sp>
        <p:nvSpPr>
          <p:cNvPr id="3" name="Notes Placeholder 2"/>
          <p:cNvSpPr>
            <a:spLocks noGrp="1"/>
          </p:cNvSpPr>
          <p:nvPr>
            <p:ph type="body" idx="1"/>
          </p:nvPr>
        </p:nvSpPr>
        <p:spPr/>
        <p:txBody>
          <a:bodyPr/>
          <a:lstStyle/>
          <a:p>
            <a:r>
              <a:rPr lang="en-US" sz="1200" dirty="0" smtClean="0">
                <a:latin typeface="Times New Roman" panose="02020603050405020304" pitchFamily="18" charset="0"/>
                <a:cs typeface="Times New Roman" panose="02020603050405020304" pitchFamily="18" charset="0"/>
              </a:rPr>
              <a:t>To keep up with the latest OSHA developments, subscribe</a:t>
            </a:r>
            <a:r>
              <a:rPr lang="en-US" sz="1200" baseline="0" dirty="0" smtClean="0">
                <a:latin typeface="Times New Roman" panose="02020603050405020304" pitchFamily="18" charset="0"/>
                <a:cs typeface="Times New Roman" panose="02020603050405020304" pitchFamily="18" charset="0"/>
              </a:rPr>
              <a:t> to the twice monthly OSHA e-newsletter called </a:t>
            </a:r>
            <a:r>
              <a:rPr lang="en-US" sz="1200" baseline="0" dirty="0" err="1" smtClean="0">
                <a:latin typeface="Times New Roman" panose="02020603050405020304" pitchFamily="18" charset="0"/>
                <a:cs typeface="Times New Roman" panose="02020603050405020304" pitchFamily="18" charset="0"/>
              </a:rPr>
              <a:t>QuickTakes</a:t>
            </a:r>
            <a:r>
              <a:rPr lang="en-US" sz="1200" baseline="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C56A6F77-6356-42F6-91C4-CC27BC62F9E6}" type="slidenum">
              <a:rPr lang="en-US" smtClean="0"/>
              <a:pPr>
                <a:defRPr/>
              </a:pPr>
              <a:t>41</a:t>
            </a:fld>
            <a:endParaRPr lang="en-US"/>
          </a:p>
        </p:txBody>
      </p:sp>
    </p:spTree>
    <p:extLst>
      <p:ext uri="{BB962C8B-B14F-4D97-AF65-F5344CB8AC3E}">
        <p14:creationId xmlns:p14="http://schemas.microsoft.com/office/powerpoint/2010/main" val="3479638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F4D614-0816-4155-8781-76D9B2524AB5}" type="slidenum">
              <a:rPr lang="en-US" smtClean="0"/>
              <a:t>44</a:t>
            </a:fld>
            <a:endParaRPr lang="en-US"/>
          </a:p>
        </p:txBody>
      </p:sp>
    </p:spTree>
    <p:extLst>
      <p:ext uri="{BB962C8B-B14F-4D97-AF65-F5344CB8AC3E}">
        <p14:creationId xmlns:p14="http://schemas.microsoft.com/office/powerpoint/2010/main" val="199251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9150A5-C0E8-49A8-BA26-1A386F58BA2F}" type="slidenum">
              <a:rPr lang="en-US" altLang="en-US" smtClean="0">
                <a:solidFill>
                  <a:prstClr val="black"/>
                </a:solidFill>
                <a:latin typeface="Arial" charset="0"/>
              </a:rPr>
              <a:pPr eaLnBrk="1" hangingPunct="1">
                <a:spcBef>
                  <a:spcPct val="0"/>
                </a:spcBef>
              </a:pPr>
              <a:t>5</a:t>
            </a:fld>
            <a:endParaRPr lang="en-US" altLang="en-US" smtClean="0">
              <a:solidFill>
                <a:prstClr val="black"/>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4D614-0816-4155-8781-76D9B2524AB5}" type="slidenum">
              <a:rPr lang="en-US" smtClean="0"/>
              <a:t>6</a:t>
            </a:fld>
            <a:endParaRPr lang="en-US"/>
          </a:p>
        </p:txBody>
      </p:sp>
    </p:spTree>
    <p:extLst>
      <p:ext uri="{BB962C8B-B14F-4D97-AF65-F5344CB8AC3E}">
        <p14:creationId xmlns:p14="http://schemas.microsoft.com/office/powerpoint/2010/main" val="2435177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BC9A257-9AFF-474A-9505-3996577ED65B}" type="slidenum">
              <a:rPr lang="en-US" altLang="en-US" smtClean="0">
                <a:solidFill>
                  <a:prstClr val="black"/>
                </a:solidFill>
                <a:latin typeface="Arial" charset="0"/>
              </a:rPr>
              <a:pPr eaLnBrk="1" hangingPunct="1">
                <a:spcBef>
                  <a:spcPct val="0"/>
                </a:spcBef>
              </a:pPr>
              <a:t>7</a:t>
            </a:fld>
            <a:endParaRPr lang="en-US" altLang="en-US" smtClean="0">
              <a:solidFill>
                <a:prstClr val="black"/>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8700F-B1AB-46EA-830F-356F15BE8911}" type="slidenum">
              <a:rPr lang="en-US" smtClean="0"/>
              <a:t>8</a:t>
            </a:fld>
            <a:endParaRPr lang="en-US"/>
          </a:p>
        </p:txBody>
      </p:sp>
    </p:spTree>
    <p:extLst>
      <p:ext uri="{BB962C8B-B14F-4D97-AF65-F5344CB8AC3E}">
        <p14:creationId xmlns:p14="http://schemas.microsoft.com/office/powerpoint/2010/main" val="1413850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buFontTx/>
              <a:buNone/>
            </a:pPr>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9150A5-C0E8-49A8-BA26-1A386F58BA2F}" type="slidenum">
              <a:rPr lang="en-US" altLang="en-US" smtClean="0">
                <a:solidFill>
                  <a:prstClr val="black"/>
                </a:solidFill>
                <a:latin typeface="Arial" charset="0"/>
              </a:rPr>
              <a:pPr eaLnBrk="1" hangingPunct="1">
                <a:spcBef>
                  <a:spcPct val="0"/>
                </a:spcBef>
              </a:pPr>
              <a:t>13</a:t>
            </a:fld>
            <a:endParaRPr lang="en-US" altLang="en-US" smtClean="0">
              <a:solidFill>
                <a:prstClr val="black"/>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dirty="0" smtClean="0"/>
              <a:t>Most importantly, evidence indicates that the previous PELs do not adequately protect workers.</a:t>
            </a:r>
          </a:p>
          <a:p>
            <a:pPr marL="171450" indent="-171450" eaLnBrk="1" hangingPunct="1">
              <a:buFontTx/>
              <a:buChar char="•"/>
            </a:pPr>
            <a:r>
              <a:rPr lang="en-US" altLang="en-US" dirty="0" err="1" smtClean="0"/>
              <a:t>Respirable</a:t>
            </a:r>
            <a:r>
              <a:rPr lang="en-US" altLang="en-US" dirty="0" smtClean="0"/>
              <a:t> crystalline silica has long been recognized to cause silicosis, a progressive, irreversible, and potentially fatal lung disease.</a:t>
            </a:r>
          </a:p>
          <a:p>
            <a:pPr marL="171450" indent="-171450" eaLnBrk="1" hangingPunct="1">
              <a:buFontTx/>
              <a:buChar char="•"/>
            </a:pPr>
            <a:r>
              <a:rPr lang="en-US" altLang="en-US" dirty="0" smtClean="0"/>
              <a:t>In the years since OSHA adopted the previous PELs, evidence has developed showing that silica exposure causes lung cancer.</a:t>
            </a:r>
          </a:p>
          <a:p>
            <a:pPr marL="171450" indent="-171450" eaLnBrk="1" hangingPunct="1">
              <a:buFontTx/>
              <a:buChar char="•"/>
            </a:pPr>
            <a:r>
              <a:rPr lang="en-US" altLang="en-US" dirty="0" smtClean="0"/>
              <a:t>Both the National Toxicology Program and the International Agency for Research on Cancer have identified </a:t>
            </a:r>
            <a:r>
              <a:rPr lang="en-US" altLang="en-US" dirty="0" err="1" smtClean="0"/>
              <a:t>respirable</a:t>
            </a:r>
            <a:r>
              <a:rPr lang="en-US" altLang="en-US" dirty="0" smtClean="0"/>
              <a:t> crystalline silica as a human carcinogen.</a:t>
            </a:r>
          </a:p>
          <a:p>
            <a:pPr marL="171450" indent="-171450" eaLnBrk="1" hangingPunct="1">
              <a:buFontTx/>
              <a:buChar char="•"/>
            </a:pPr>
            <a:r>
              <a:rPr lang="en-US" altLang="en-US" dirty="0" smtClean="0"/>
              <a:t>Silica has also been linked to other lung diseases such as chronic obstructive pulmonary disease, as well as kidney and immune system diseases.</a:t>
            </a:r>
          </a:p>
          <a:p>
            <a:pPr eaLnBrk="1" hangingPunct="1">
              <a:lnSpc>
                <a:spcPct val="80000"/>
              </a:lnSpc>
              <a:buFontTx/>
              <a:buNone/>
            </a:pPr>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22" indent="-282471" eaLnBrk="0" hangingPunct="0">
              <a:spcBef>
                <a:spcPct val="30000"/>
              </a:spcBef>
              <a:defRPr sz="1200">
                <a:solidFill>
                  <a:schemeClr val="tx1"/>
                </a:solidFill>
                <a:latin typeface="Calibri" pitchFamily="34" charset="0"/>
              </a:defRPr>
            </a:lvl2pPr>
            <a:lvl3pPr marL="1129881" indent="-225976" eaLnBrk="0" hangingPunct="0">
              <a:spcBef>
                <a:spcPct val="30000"/>
              </a:spcBef>
              <a:defRPr sz="1200">
                <a:solidFill>
                  <a:schemeClr val="tx1"/>
                </a:solidFill>
                <a:latin typeface="Calibri" pitchFamily="34" charset="0"/>
              </a:defRPr>
            </a:lvl3pPr>
            <a:lvl4pPr marL="1581833" indent="-225976" eaLnBrk="0" hangingPunct="0">
              <a:spcBef>
                <a:spcPct val="30000"/>
              </a:spcBef>
              <a:defRPr sz="1200">
                <a:solidFill>
                  <a:schemeClr val="tx1"/>
                </a:solidFill>
                <a:latin typeface="Calibri" pitchFamily="34" charset="0"/>
              </a:defRPr>
            </a:lvl4pPr>
            <a:lvl5pPr marL="2033786" indent="-225976" eaLnBrk="0" hangingPunct="0">
              <a:spcBef>
                <a:spcPct val="30000"/>
              </a:spcBef>
              <a:defRPr sz="1200">
                <a:solidFill>
                  <a:schemeClr val="tx1"/>
                </a:solidFill>
                <a:latin typeface="Calibri" pitchFamily="34" charset="0"/>
              </a:defRPr>
            </a:lvl5pPr>
            <a:lvl6pPr marL="2485738" indent="-225976" eaLnBrk="0" fontAlgn="base" hangingPunct="0">
              <a:spcBef>
                <a:spcPct val="30000"/>
              </a:spcBef>
              <a:spcAft>
                <a:spcPct val="0"/>
              </a:spcAft>
              <a:defRPr sz="1200">
                <a:solidFill>
                  <a:schemeClr val="tx1"/>
                </a:solidFill>
                <a:latin typeface="Calibri" pitchFamily="34" charset="0"/>
              </a:defRPr>
            </a:lvl6pPr>
            <a:lvl7pPr marL="2937691" indent="-225976" eaLnBrk="0" fontAlgn="base" hangingPunct="0">
              <a:spcBef>
                <a:spcPct val="30000"/>
              </a:spcBef>
              <a:spcAft>
                <a:spcPct val="0"/>
              </a:spcAft>
              <a:defRPr sz="1200">
                <a:solidFill>
                  <a:schemeClr val="tx1"/>
                </a:solidFill>
                <a:latin typeface="Calibri" pitchFamily="34" charset="0"/>
              </a:defRPr>
            </a:lvl7pPr>
            <a:lvl8pPr marL="3389643" indent="-225976" eaLnBrk="0" fontAlgn="base" hangingPunct="0">
              <a:spcBef>
                <a:spcPct val="30000"/>
              </a:spcBef>
              <a:spcAft>
                <a:spcPct val="0"/>
              </a:spcAft>
              <a:defRPr sz="1200">
                <a:solidFill>
                  <a:schemeClr val="tx1"/>
                </a:solidFill>
                <a:latin typeface="Calibri" pitchFamily="34" charset="0"/>
              </a:defRPr>
            </a:lvl8pPr>
            <a:lvl9pPr marL="3841595" indent="-22597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9150A5-C0E8-49A8-BA26-1A386F58BA2F}" type="slidenum">
              <a:rPr lang="en-US" altLang="en-US" smtClean="0">
                <a:solidFill>
                  <a:prstClr val="black"/>
                </a:solidFill>
                <a:latin typeface="Arial" charset="0"/>
              </a:rPr>
              <a:pPr eaLnBrk="1" hangingPunct="1">
                <a:spcBef>
                  <a:spcPct val="0"/>
                </a:spcBef>
              </a:pPr>
              <a:t>14</a:t>
            </a:fld>
            <a:endParaRPr lang="en-US" altLang="en-US" smtClean="0">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885620-E2EC-4DE9-8F45-70D352E41EA4}"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75E5C-2AB6-4199-B4DE-471580895AF8}" type="slidenum">
              <a:rPr lang="en-US" smtClean="0"/>
              <a:t>‹#›</a:t>
            </a:fld>
            <a:endParaRPr lang="en-US"/>
          </a:p>
        </p:txBody>
      </p:sp>
    </p:spTree>
    <p:extLst>
      <p:ext uri="{BB962C8B-B14F-4D97-AF65-F5344CB8AC3E}">
        <p14:creationId xmlns:p14="http://schemas.microsoft.com/office/powerpoint/2010/main" val="1204431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885620-E2EC-4DE9-8F45-70D352E41EA4}"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75E5C-2AB6-4199-B4DE-471580895AF8}" type="slidenum">
              <a:rPr lang="en-US" smtClean="0"/>
              <a:t>‹#›</a:t>
            </a:fld>
            <a:endParaRPr lang="en-US"/>
          </a:p>
        </p:txBody>
      </p:sp>
    </p:spTree>
    <p:extLst>
      <p:ext uri="{BB962C8B-B14F-4D97-AF65-F5344CB8AC3E}">
        <p14:creationId xmlns:p14="http://schemas.microsoft.com/office/powerpoint/2010/main" val="282676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885620-E2EC-4DE9-8F45-70D352E41EA4}"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75E5C-2AB6-4199-B4DE-471580895AF8}" type="slidenum">
              <a:rPr lang="en-US" smtClean="0"/>
              <a:t>‹#›</a:t>
            </a:fld>
            <a:endParaRPr lang="en-US"/>
          </a:p>
        </p:txBody>
      </p:sp>
    </p:spTree>
    <p:extLst>
      <p:ext uri="{BB962C8B-B14F-4D97-AF65-F5344CB8AC3E}">
        <p14:creationId xmlns:p14="http://schemas.microsoft.com/office/powerpoint/2010/main" val="412799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885620-E2EC-4DE9-8F45-70D352E41EA4}"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75E5C-2AB6-4199-B4DE-471580895AF8}" type="slidenum">
              <a:rPr lang="en-US" smtClean="0"/>
              <a:t>‹#›</a:t>
            </a:fld>
            <a:endParaRPr lang="en-US"/>
          </a:p>
        </p:txBody>
      </p:sp>
    </p:spTree>
    <p:extLst>
      <p:ext uri="{BB962C8B-B14F-4D97-AF65-F5344CB8AC3E}">
        <p14:creationId xmlns:p14="http://schemas.microsoft.com/office/powerpoint/2010/main" val="1865154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885620-E2EC-4DE9-8F45-70D352E41EA4}"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75E5C-2AB6-4199-B4DE-471580895AF8}" type="slidenum">
              <a:rPr lang="en-US" smtClean="0"/>
              <a:t>‹#›</a:t>
            </a:fld>
            <a:endParaRPr lang="en-US"/>
          </a:p>
        </p:txBody>
      </p:sp>
    </p:spTree>
    <p:extLst>
      <p:ext uri="{BB962C8B-B14F-4D97-AF65-F5344CB8AC3E}">
        <p14:creationId xmlns:p14="http://schemas.microsoft.com/office/powerpoint/2010/main" val="147859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885620-E2EC-4DE9-8F45-70D352E41EA4}" type="datetimeFigureOut">
              <a:rPr lang="en-US" smtClean="0"/>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75E5C-2AB6-4199-B4DE-471580895AF8}" type="slidenum">
              <a:rPr lang="en-US" smtClean="0"/>
              <a:t>‹#›</a:t>
            </a:fld>
            <a:endParaRPr lang="en-US"/>
          </a:p>
        </p:txBody>
      </p:sp>
    </p:spTree>
    <p:extLst>
      <p:ext uri="{BB962C8B-B14F-4D97-AF65-F5344CB8AC3E}">
        <p14:creationId xmlns:p14="http://schemas.microsoft.com/office/powerpoint/2010/main" val="1457639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885620-E2EC-4DE9-8F45-70D352E41EA4}" type="datetimeFigureOut">
              <a:rPr lang="en-US" smtClean="0"/>
              <a:t>10/16/2017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975E5C-2AB6-4199-B4DE-471580895AF8}" type="slidenum">
              <a:rPr lang="en-US" smtClean="0"/>
              <a:t>‹#›</a:t>
            </a:fld>
            <a:endParaRPr lang="en-US"/>
          </a:p>
        </p:txBody>
      </p:sp>
    </p:spTree>
    <p:extLst>
      <p:ext uri="{BB962C8B-B14F-4D97-AF65-F5344CB8AC3E}">
        <p14:creationId xmlns:p14="http://schemas.microsoft.com/office/powerpoint/2010/main" val="1214527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885620-E2EC-4DE9-8F45-70D352E41EA4}" type="datetimeFigureOut">
              <a:rPr lang="en-US" smtClean="0"/>
              <a:t>10/16/2017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975E5C-2AB6-4199-B4DE-471580895AF8}" type="slidenum">
              <a:rPr lang="en-US" smtClean="0"/>
              <a:t>‹#›</a:t>
            </a:fld>
            <a:endParaRPr lang="en-US"/>
          </a:p>
        </p:txBody>
      </p:sp>
    </p:spTree>
    <p:extLst>
      <p:ext uri="{BB962C8B-B14F-4D97-AF65-F5344CB8AC3E}">
        <p14:creationId xmlns:p14="http://schemas.microsoft.com/office/powerpoint/2010/main" val="3979872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885620-E2EC-4DE9-8F45-70D352E41EA4}" type="datetimeFigureOut">
              <a:rPr lang="en-US" smtClean="0"/>
              <a:t>10/16/2017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975E5C-2AB6-4199-B4DE-471580895AF8}" type="slidenum">
              <a:rPr lang="en-US" smtClean="0"/>
              <a:t>‹#›</a:t>
            </a:fld>
            <a:endParaRPr lang="en-US"/>
          </a:p>
        </p:txBody>
      </p:sp>
    </p:spTree>
    <p:extLst>
      <p:ext uri="{BB962C8B-B14F-4D97-AF65-F5344CB8AC3E}">
        <p14:creationId xmlns:p14="http://schemas.microsoft.com/office/powerpoint/2010/main" val="3514160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885620-E2EC-4DE9-8F45-70D352E41EA4}" type="datetimeFigureOut">
              <a:rPr lang="en-US" smtClean="0"/>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75E5C-2AB6-4199-B4DE-471580895AF8}" type="slidenum">
              <a:rPr lang="en-US" smtClean="0"/>
              <a:t>‹#›</a:t>
            </a:fld>
            <a:endParaRPr lang="en-US"/>
          </a:p>
        </p:txBody>
      </p:sp>
    </p:spTree>
    <p:extLst>
      <p:ext uri="{BB962C8B-B14F-4D97-AF65-F5344CB8AC3E}">
        <p14:creationId xmlns:p14="http://schemas.microsoft.com/office/powerpoint/2010/main" val="1609671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885620-E2EC-4DE9-8F45-70D352E41EA4}" type="datetimeFigureOut">
              <a:rPr lang="en-US" smtClean="0"/>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75E5C-2AB6-4199-B4DE-471580895AF8}" type="slidenum">
              <a:rPr lang="en-US" smtClean="0"/>
              <a:t>‹#›</a:t>
            </a:fld>
            <a:endParaRPr lang="en-US"/>
          </a:p>
        </p:txBody>
      </p:sp>
    </p:spTree>
    <p:extLst>
      <p:ext uri="{BB962C8B-B14F-4D97-AF65-F5344CB8AC3E}">
        <p14:creationId xmlns:p14="http://schemas.microsoft.com/office/powerpoint/2010/main" val="395014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85620-E2EC-4DE9-8F45-70D352E41EA4}" type="datetimeFigureOut">
              <a:rPr lang="en-US" smtClean="0"/>
              <a:t>10/16/2017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75E5C-2AB6-4199-B4DE-471580895AF8}" type="slidenum">
              <a:rPr lang="en-US" smtClean="0"/>
              <a:t>‹#›</a:t>
            </a:fld>
            <a:endParaRPr lang="en-US"/>
          </a:p>
        </p:txBody>
      </p:sp>
    </p:spTree>
    <p:extLst>
      <p:ext uri="{BB962C8B-B14F-4D97-AF65-F5344CB8AC3E}">
        <p14:creationId xmlns:p14="http://schemas.microsoft.com/office/powerpoint/2010/main" val="3573368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osha.gov/recordkeeping/index.html" TargetMode="Externa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intranet.osha.gov/pls/photoarchive/photoarchive.display?v_photoid=1460" TargetMode="Externa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intranet.osha.gov/pls/photoarchive/photoarchive.display?v_photoid=171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jpeg"/><Relationship Id="rId7"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9.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hyperlink" Target="https://www.osha.gov/SLTC/heatillness/heat_index/protective_mod.html" TargetMode="External"/><Relationship Id="rId7" Type="http://schemas.openxmlformats.org/officeDocument/2006/relationships/image" Target="../media/image31.png"/><Relationship Id="rId2" Type="http://schemas.openxmlformats.org/officeDocument/2006/relationships/hyperlink" Target="https://www.osha.gov/SLTC/heatillness/heat_index/protective_low.html" TargetMode="External"/><Relationship Id="rId1" Type="http://schemas.openxmlformats.org/officeDocument/2006/relationships/slideLayout" Target="../slideLayouts/slideLayout2.xml"/><Relationship Id="rId6" Type="http://schemas.openxmlformats.org/officeDocument/2006/relationships/hyperlink" Target="https://www.osha.gov/SLTC/heatillness/index.html" TargetMode="External"/><Relationship Id="rId5" Type="http://schemas.openxmlformats.org/officeDocument/2006/relationships/hyperlink" Target="https://www.osha.gov/SLTC/heatillness/heat_index/protective_veryhigh.html" TargetMode="External"/><Relationship Id="rId4" Type="http://schemas.openxmlformats.org/officeDocument/2006/relationships/hyperlink" Target="https://www.osha.gov/SLTC/heatillness/heat_index/protective_high.html"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www.osha.gov/employers"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jpeg"/><Relationship Id="rId7"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www.osha.gov/report.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a:off x="0" y="0"/>
            <a:ext cx="9144000" cy="1028700"/>
            <a:chOff x="0" y="152400"/>
            <a:chExt cx="9144000" cy="1028700"/>
          </a:xfrm>
        </p:grpSpPr>
        <p:pic>
          <p:nvPicPr>
            <p:cNvPr id="5" name="Picture 7" descr="C:\Users\gchartier\AppData\Local\Microsoft\Windows\Temporary Internet Files\Content.Outlook\GGH2LIOG\Summit_Graphic.jpg"/>
            <p:cNvPicPr>
              <a:picLocks noChangeAspect="1" noChangeArrowheads="1"/>
            </p:cNvPicPr>
            <p:nvPr/>
          </p:nvPicPr>
          <p:blipFill>
            <a:blip r:embed="rId3">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8" descr="C:\Users\gchartier\AppData\Local\Microsoft\Windows\Temporary Internet Files\Content.Outlook\GGH2LIOG\OSHA_MAC_ill (2).png"/>
            <p:cNvPicPr>
              <a:picLocks noChangeAspect="1" noChangeArrowheads="1"/>
            </p:cNvPicPr>
            <p:nvPr/>
          </p:nvPicPr>
          <p:blipFill>
            <a:blip r:embed="rId4">
              <a:extLst>
                <a:ext uri="{28A0092B-C50C-407E-A947-70E740481C1C}">
                  <a14:useLocalDpi xmlns:a14="http://schemas.microsoft.com/office/drawing/2010/main" val="0"/>
                </a:ext>
              </a:extLst>
            </a:blip>
            <a:srcRect b="44238"/>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3276600" y="342900"/>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9" name="Rectangle 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11" name="Rectangle 2"/>
          <p:cNvSpPr txBox="1">
            <a:spLocks noChangeArrowheads="1"/>
          </p:cNvSpPr>
          <p:nvPr/>
        </p:nvSpPr>
        <p:spPr bwMode="auto">
          <a:xfrm>
            <a:off x="457200" y="2095502"/>
            <a:ext cx="8458200" cy="24002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en-US" sz="6000" b="1" dirty="0" smtClean="0">
              <a:solidFill>
                <a:srgbClr val="00246C"/>
              </a:solidFill>
            </a:endParaRPr>
          </a:p>
          <a:p>
            <a:r>
              <a:rPr lang="en-US" altLang="en-US" sz="16500" b="1" dirty="0" smtClean="0">
                <a:solidFill>
                  <a:srgbClr val="00246C"/>
                </a:solidFill>
              </a:rPr>
              <a:t>OSHA Update</a:t>
            </a:r>
          </a:p>
          <a:p>
            <a:r>
              <a:rPr lang="en-US" altLang="en-US" sz="16500" dirty="0" smtClean="0">
                <a:solidFill>
                  <a:srgbClr val="00246C"/>
                </a:solidFill>
              </a:rPr>
              <a:t> </a:t>
            </a:r>
            <a:endParaRPr lang="en-US" altLang="en-US" sz="16500" dirty="0">
              <a:solidFill>
                <a:srgbClr val="00246C"/>
              </a:solidFill>
            </a:endParaRPr>
          </a:p>
        </p:txBody>
      </p:sp>
      <p:sp>
        <p:nvSpPr>
          <p:cNvPr id="12" name="Rectangle 3"/>
          <p:cNvSpPr txBox="1">
            <a:spLocks noChangeArrowheads="1"/>
          </p:cNvSpPr>
          <p:nvPr/>
        </p:nvSpPr>
        <p:spPr bwMode="auto">
          <a:xfrm>
            <a:off x="152400" y="4000500"/>
            <a:ext cx="8839200" cy="1752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altLang="en-US" sz="3600" b="1" dirty="0" smtClean="0"/>
          </a:p>
          <a:p>
            <a:pPr marL="0" indent="0">
              <a:buNone/>
            </a:pPr>
            <a:r>
              <a:rPr lang="en-US" altLang="en-US" sz="3600" b="1" i="1" dirty="0" smtClean="0"/>
              <a:t>Julie A. Weis, </a:t>
            </a:r>
            <a:r>
              <a:rPr lang="en-US" altLang="en-US" sz="3400" b="1" i="1" dirty="0" smtClean="0"/>
              <a:t>Compliance Assistance Specialist</a:t>
            </a:r>
          </a:p>
          <a:p>
            <a:pPr marL="0" indent="0">
              <a:buNone/>
            </a:pPr>
            <a:r>
              <a:rPr lang="en-US" altLang="en-US" sz="3400" b="1" i="1" dirty="0" smtClean="0"/>
              <a:t>Cleveland OSHA Office</a:t>
            </a:r>
          </a:p>
          <a:p>
            <a:pPr marL="0" indent="0">
              <a:buNone/>
            </a:pPr>
            <a:r>
              <a:rPr lang="en-US" altLang="en-US" sz="3600" dirty="0" smtClean="0"/>
              <a:t>October 20, 2017</a:t>
            </a:r>
            <a:endParaRPr lang="en-US" altLang="en-US" sz="3600" dirty="0"/>
          </a:p>
        </p:txBody>
      </p:sp>
    </p:spTree>
    <p:extLst>
      <p:ext uri="{BB962C8B-B14F-4D97-AF65-F5344CB8AC3E}">
        <p14:creationId xmlns:p14="http://schemas.microsoft.com/office/powerpoint/2010/main" val="22104630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7" y="738506"/>
            <a:ext cx="8942388" cy="873399"/>
          </a:xfrm>
        </p:spPr>
        <p:txBody>
          <a:bodyPr>
            <a:normAutofit/>
          </a:bodyPr>
          <a:lstStyle/>
          <a:p>
            <a:r>
              <a:rPr lang="en-US" sz="2800" b="1" dirty="0" smtClean="0">
                <a:solidFill>
                  <a:srgbClr val="0070C0"/>
                </a:solidFill>
              </a:rPr>
              <a:t>Improving Tracking Final Rule: Timeline  </a:t>
            </a:r>
            <a:r>
              <a:rPr lang="en-US" sz="2800" b="1" u="sng" dirty="0" smtClean="0">
                <a:solidFill>
                  <a:srgbClr val="FF0000"/>
                </a:solidFill>
              </a:rPr>
              <a:t>Dec</a:t>
            </a:r>
            <a:r>
              <a:rPr lang="en-US" sz="2800" b="1" u="sng" dirty="0" smtClean="0">
                <a:solidFill>
                  <a:srgbClr val="FF0000"/>
                </a:solidFill>
              </a:rPr>
              <a:t>. 1, 2017</a:t>
            </a:r>
            <a:endParaRPr lang="en-US" sz="2800" b="1" u="sng" dirty="0">
              <a:solidFill>
                <a:srgbClr val="FF0000"/>
              </a:solidFill>
            </a:endParaRPr>
          </a:p>
        </p:txBody>
      </p:sp>
      <p:grpSp>
        <p:nvGrpSpPr>
          <p:cNvPr id="4" name="Group 1"/>
          <p:cNvGrpSpPr>
            <a:grpSpLocks/>
          </p:cNvGrpSpPr>
          <p:nvPr/>
        </p:nvGrpSpPr>
        <p:grpSpPr bwMode="auto">
          <a:xfrm>
            <a:off x="-17585" y="0"/>
            <a:ext cx="9144000" cy="1028700"/>
            <a:chOff x="0" y="152400"/>
            <a:chExt cx="9144000" cy="1028700"/>
          </a:xfrm>
        </p:grpSpPr>
        <p:pic>
          <p:nvPicPr>
            <p:cNvPr id="5" name="Picture 7" descr="C:\Users\gchartier\AppData\Local\Microsoft\Windows\Temporary Internet Files\Content.Outlook\GGH2LIOG\Summit_Graphic.jpg"/>
            <p:cNvPicPr>
              <a:picLocks noChangeAspect="1" noChangeArrowheads="1"/>
            </p:cNvPicPr>
            <p:nvPr/>
          </p:nvPicPr>
          <p:blipFill>
            <a:blip r:embed="rId2"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8" descr="C:\Users\gchartier\AppData\Local\Microsoft\Windows\Temporary Internet Files\Content.Outlook\GGH2LIOG\OSHA_MAC_ill (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3276600" y="342900"/>
              <a:ext cx="4038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9" name="Rectangle 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graphicFrame>
        <p:nvGraphicFramePr>
          <p:cNvPr id="11" name="Content Placeholder 10"/>
          <p:cNvGraphicFramePr>
            <a:graphicFrameLocks noGrp="1"/>
          </p:cNvGraphicFramePr>
          <p:nvPr>
            <p:ph idx="1"/>
            <p:extLst>
              <p:ext uri="{D42A27DB-BD31-4B8C-83A1-F6EECF244321}">
                <p14:modId xmlns:p14="http://schemas.microsoft.com/office/powerpoint/2010/main" val="2470137163"/>
              </p:ext>
            </p:extLst>
          </p:nvPr>
        </p:nvGraphicFramePr>
        <p:xfrm>
          <a:off x="611982" y="3536216"/>
          <a:ext cx="8001000" cy="3200399"/>
        </p:xfrm>
        <a:graphic>
          <a:graphicData uri="http://schemas.openxmlformats.org/drawingml/2006/table">
            <a:tbl>
              <a:tblPr firstRow="1" firstCol="1" bandRow="1">
                <a:tableStyleId>{5C22544A-7EE6-4342-B048-85BDC9FD1C3A}</a:tableStyleId>
              </a:tblPr>
              <a:tblGrid>
                <a:gridCol w="1295400"/>
                <a:gridCol w="3124200"/>
                <a:gridCol w="2234697"/>
                <a:gridCol w="1346703"/>
              </a:tblGrid>
              <a:tr h="1444361">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Submission year</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Establishments with 250 or more </a:t>
                      </a:r>
                      <a:r>
                        <a:rPr lang="en-US" sz="1800" dirty="0" smtClean="0">
                          <a:effectLst/>
                          <a:latin typeface="Times New Roman" panose="02020603050405020304" pitchFamily="18" charset="0"/>
                          <a:cs typeface="Times New Roman" panose="02020603050405020304" pitchFamily="18" charset="0"/>
                        </a:rPr>
                        <a:t>employees in industries covered by the recordkeeping rule</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Establishments with 20-249 </a:t>
                      </a:r>
                      <a:r>
                        <a:rPr lang="en-US" sz="1800" dirty="0" smtClean="0">
                          <a:effectLst/>
                          <a:latin typeface="Times New Roman" panose="02020603050405020304" pitchFamily="18" charset="0"/>
                          <a:cs typeface="Times New Roman" panose="02020603050405020304" pitchFamily="18" charset="0"/>
                        </a:rPr>
                        <a:t>employees In select </a:t>
                      </a:r>
                      <a:r>
                        <a:rPr lang="en-US" sz="1800" baseline="0" dirty="0" smtClean="0">
                          <a:effectLst/>
                          <a:latin typeface="Times New Roman" panose="02020603050405020304" pitchFamily="18" charset="0"/>
                          <a:cs typeface="Times New Roman" panose="02020603050405020304" pitchFamily="18" charset="0"/>
                        </a:rPr>
                        <a:t> industries</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Submission deadline</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r>
              <a:tr h="585346">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2017</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smtClean="0">
                          <a:effectLst/>
                          <a:latin typeface="Times New Roman" panose="02020603050405020304" pitchFamily="18" charset="0"/>
                          <a:cs typeface="Times New Roman" panose="02020603050405020304" pitchFamily="18" charset="0"/>
                        </a:rPr>
                        <a:t>CY 2016 300A</a:t>
                      </a:r>
                      <a:r>
                        <a:rPr lang="en-US" sz="1800" baseline="0" dirty="0" smtClean="0">
                          <a:effectLst/>
                          <a:latin typeface="Times New Roman" panose="02020603050405020304" pitchFamily="18" charset="0"/>
                          <a:cs typeface="Times New Roman" panose="02020603050405020304" pitchFamily="18" charset="0"/>
                        </a:rPr>
                        <a:t> Form</a:t>
                      </a: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smtClean="0">
                          <a:effectLst/>
                          <a:latin typeface="Times New Roman" panose="02020603050405020304" pitchFamily="18" charset="0"/>
                          <a:cs typeface="Times New Roman" panose="02020603050405020304" pitchFamily="18" charset="0"/>
                        </a:rPr>
                        <a:t>CY 2016 300A Form</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latin typeface="Times New Roman" panose="02020603050405020304" pitchFamily="18" charset="0"/>
                          <a:cs typeface="Times New Roman" panose="02020603050405020304" pitchFamily="18" charset="0"/>
                        </a:rPr>
                        <a:t>July 1, 2017</a:t>
                      </a:r>
                      <a:endParaRPr lang="en-US" sz="1800">
                        <a:effectLst/>
                        <a:latin typeface="Times New Roman" panose="02020603050405020304" pitchFamily="18" charset="0"/>
                        <a:ea typeface="Times New Roman"/>
                        <a:cs typeface="Times New Roman" panose="02020603050405020304" pitchFamily="18" charset="0"/>
                      </a:endParaRPr>
                    </a:p>
                  </a:txBody>
                  <a:tcPr marL="68580" marR="68580" marT="0" marB="0"/>
                </a:tc>
              </a:tr>
              <a:tr h="585346">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2018</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smtClean="0">
                          <a:effectLst/>
                          <a:latin typeface="Times New Roman" panose="02020603050405020304" pitchFamily="18" charset="0"/>
                          <a:cs typeface="Times New Roman" panose="02020603050405020304" pitchFamily="18" charset="0"/>
                        </a:rPr>
                        <a:t>CY 2017 300A</a:t>
                      </a:r>
                      <a:r>
                        <a:rPr lang="en-US" sz="1800" dirty="0">
                          <a:effectLst/>
                          <a:latin typeface="Times New Roman" panose="02020603050405020304" pitchFamily="18" charset="0"/>
                          <a:cs typeface="Times New Roman" panose="02020603050405020304" pitchFamily="18" charset="0"/>
                        </a:rPr>
                        <a:t>, 300, </a:t>
                      </a:r>
                      <a:r>
                        <a:rPr lang="en-US" sz="1800" dirty="0" smtClean="0">
                          <a:effectLst/>
                          <a:latin typeface="Times New Roman" panose="02020603050405020304" pitchFamily="18" charset="0"/>
                          <a:cs typeface="Times New Roman" panose="02020603050405020304" pitchFamily="18" charset="0"/>
                        </a:rPr>
                        <a:t>301 Forms</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smtClean="0">
                          <a:effectLst/>
                          <a:latin typeface="Times New Roman" panose="02020603050405020304" pitchFamily="18" charset="0"/>
                          <a:cs typeface="Times New Roman" panose="02020603050405020304" pitchFamily="18" charset="0"/>
                        </a:rPr>
                        <a:t>CY 2017 300A Form</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July 1, 2018</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tc>
              </a:tr>
              <a:tr h="585346">
                <a:tc>
                  <a:txBody>
                    <a:bodyPr/>
                    <a:lstStyle/>
                    <a:p>
                      <a:pPr marL="0" marR="0">
                        <a:spcBef>
                          <a:spcPts val="0"/>
                        </a:spcBef>
                        <a:spcAft>
                          <a:spcPts val="0"/>
                        </a:spcAft>
                      </a:pPr>
                      <a:r>
                        <a:rPr lang="en-US" sz="1800" dirty="0" smtClean="0">
                          <a:effectLst/>
                          <a:latin typeface="Times New Roman" panose="02020603050405020304" pitchFamily="18" charset="0"/>
                          <a:ea typeface="Times New Roman"/>
                          <a:cs typeface="Times New Roman" panose="02020603050405020304" pitchFamily="18" charset="0"/>
                        </a:rPr>
                        <a:t>2019 and beyond</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smtClean="0">
                          <a:effectLst/>
                          <a:latin typeface="Times New Roman" panose="02020603050405020304" pitchFamily="18" charset="0"/>
                          <a:cs typeface="Times New Roman" panose="02020603050405020304" pitchFamily="18" charset="0"/>
                        </a:rPr>
                        <a:t>300A, 300, 301 Forms</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smtClean="0">
                          <a:effectLst/>
                          <a:latin typeface="Times New Roman" panose="02020603050405020304" pitchFamily="18" charset="0"/>
                          <a:ea typeface="Times New Roman"/>
                          <a:cs typeface="Times New Roman" panose="02020603050405020304" pitchFamily="18" charset="0"/>
                        </a:rPr>
                        <a:t> 300A Form</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smtClean="0">
                          <a:effectLst/>
                          <a:latin typeface="Times New Roman" panose="02020603050405020304" pitchFamily="18" charset="0"/>
                          <a:ea typeface="Times New Roman"/>
                          <a:cs typeface="Times New Roman" panose="02020603050405020304" pitchFamily="18" charset="0"/>
                        </a:rPr>
                        <a:t>March 2</a:t>
                      </a:r>
                      <a:endParaRPr lang="en-US" sz="1800" dirty="0">
                        <a:effectLst/>
                        <a:latin typeface="Times New Roman" panose="02020603050405020304" pitchFamily="18" charset="0"/>
                        <a:ea typeface="Times New Roman"/>
                        <a:cs typeface="Times New Roman" panose="02020603050405020304" pitchFamily="18" charset="0"/>
                      </a:endParaRPr>
                    </a:p>
                  </a:txBody>
                  <a:tcPr marL="68580" marR="68580" marT="0" marB="0"/>
                </a:tc>
              </a:tr>
            </a:tbl>
          </a:graphicData>
        </a:graphic>
      </p:graphicFrame>
      <p:sp>
        <p:nvSpPr>
          <p:cNvPr id="12" name="Rectangle 11"/>
          <p:cNvSpPr/>
          <p:nvPr/>
        </p:nvSpPr>
        <p:spPr>
          <a:xfrm>
            <a:off x="89145" y="1735015"/>
            <a:ext cx="5886824" cy="1631216"/>
          </a:xfrm>
          <a:prstGeom prst="rect">
            <a:avLst/>
          </a:prstGeom>
        </p:spPr>
        <p:txBody>
          <a:bodyPr wrap="square">
            <a:spAutoFit/>
          </a:bodyPr>
          <a:lstStyle/>
          <a:p>
            <a:pPr marL="285750" indent="-285750">
              <a:buFont typeface="Arial" panose="020B0604020202020204" pitchFamily="34" charset="0"/>
              <a:buChar char="•"/>
            </a:pPr>
            <a:r>
              <a:rPr lang="en-US" altLang="en-US" sz="2000" dirty="0">
                <a:cs typeface="Times New Roman" panose="02020603050405020304" pitchFamily="18" charset="0"/>
              </a:rPr>
              <a:t>Final Rule Federal Register Notice – May 12, 2016</a:t>
            </a:r>
          </a:p>
          <a:p>
            <a:pPr marL="285750" indent="-285750">
              <a:buFont typeface="Arial" panose="020B0604020202020204" pitchFamily="34" charset="0"/>
              <a:buChar char="•"/>
            </a:pPr>
            <a:r>
              <a:rPr lang="en-US" altLang="en-US" sz="2000" dirty="0">
                <a:cs typeface="Times New Roman" panose="02020603050405020304" pitchFamily="18" charset="0"/>
              </a:rPr>
              <a:t>Employee Rights effective date – August 10, </a:t>
            </a:r>
            <a:r>
              <a:rPr lang="en-US" altLang="en-US" sz="2000" dirty="0" smtClean="0">
                <a:cs typeface="Times New Roman" panose="02020603050405020304" pitchFamily="18" charset="0"/>
              </a:rPr>
              <a:t>2016 (enforcement delayed to Dec. 1, 2016)</a:t>
            </a:r>
            <a:endParaRPr lang="en-US" altLang="en-US" sz="2000" dirty="0">
              <a:cs typeface="Times New Roman" panose="02020603050405020304" pitchFamily="18" charset="0"/>
            </a:endParaRPr>
          </a:p>
          <a:p>
            <a:pPr marL="285750" indent="-285750">
              <a:buFont typeface="Arial" panose="020B0604020202020204" pitchFamily="34" charset="0"/>
              <a:buChar char="•"/>
            </a:pPr>
            <a:r>
              <a:rPr lang="en-US" altLang="en-US" sz="2000" dirty="0">
                <a:cs typeface="Times New Roman" panose="02020603050405020304" pitchFamily="18" charset="0"/>
              </a:rPr>
              <a:t>Electronic Reporting effective </a:t>
            </a:r>
            <a:r>
              <a:rPr lang="en-US" altLang="en-US" sz="2000" dirty="0" smtClean="0">
                <a:cs typeface="Times New Roman" panose="02020603050405020304" pitchFamily="18" charset="0"/>
              </a:rPr>
              <a:t>date </a:t>
            </a:r>
            <a:r>
              <a:rPr lang="en-US" altLang="en-US" sz="2000" dirty="0">
                <a:cs typeface="Times New Roman" panose="02020603050405020304" pitchFamily="18" charset="0"/>
              </a:rPr>
              <a:t>– January 1, 2017</a:t>
            </a:r>
          </a:p>
          <a:p>
            <a:pPr marL="285750" indent="-285750">
              <a:buFont typeface="Arial" panose="020B0604020202020204" pitchFamily="34" charset="0"/>
              <a:buChar char="•"/>
            </a:pPr>
            <a:r>
              <a:rPr lang="en-US" altLang="en-US" sz="2000" dirty="0">
                <a:cs typeface="Times New Roman" panose="02020603050405020304" pitchFamily="18" charset="0"/>
              </a:rPr>
              <a:t>Phase-in data submission due dates</a:t>
            </a:r>
          </a:p>
        </p:txBody>
      </p:sp>
      <p:sp>
        <p:nvSpPr>
          <p:cNvPr id="3" name="TextBox 2"/>
          <p:cNvSpPr txBox="1"/>
          <p:nvPr/>
        </p:nvSpPr>
        <p:spPr>
          <a:xfrm>
            <a:off x="6011138" y="1534960"/>
            <a:ext cx="2937111" cy="2031325"/>
          </a:xfrm>
          <a:prstGeom prst="rect">
            <a:avLst/>
          </a:prstGeom>
          <a:noFill/>
          <a:ln w="38100">
            <a:solidFill>
              <a:srgbClr val="FF0000"/>
            </a:solidFill>
          </a:ln>
        </p:spPr>
        <p:txBody>
          <a:bodyPr wrap="square" rtlCol="0">
            <a:spAutoFit/>
          </a:bodyPr>
          <a:lstStyle/>
          <a:p>
            <a:r>
              <a:rPr lang="en-US" dirty="0" smtClean="0"/>
              <a:t>As of </a:t>
            </a:r>
            <a:r>
              <a:rPr lang="en-US" u="sng" dirty="0" smtClean="0">
                <a:solidFill>
                  <a:srgbClr val="FF0000"/>
                </a:solidFill>
              </a:rPr>
              <a:t>August 1</a:t>
            </a:r>
            <a:r>
              <a:rPr lang="en-US" u="sng" baseline="30000" dirty="0" smtClean="0">
                <a:solidFill>
                  <a:srgbClr val="FF0000"/>
                </a:solidFill>
              </a:rPr>
              <a:t>st</a:t>
            </a:r>
            <a:r>
              <a:rPr lang="en-US" dirty="0" smtClean="0"/>
              <a:t>, the online </a:t>
            </a:r>
            <a:r>
              <a:rPr lang="en-US" dirty="0"/>
              <a:t>electronic </a:t>
            </a:r>
            <a:r>
              <a:rPr lang="en-US" dirty="0" smtClean="0"/>
              <a:t>submission applications </a:t>
            </a:r>
            <a:r>
              <a:rPr lang="en-US" dirty="0"/>
              <a:t> </a:t>
            </a:r>
            <a:r>
              <a:rPr lang="en-US" dirty="0" smtClean="0"/>
              <a:t>is working. </a:t>
            </a:r>
            <a:r>
              <a:rPr lang="en-US" dirty="0"/>
              <a:t>Updates will be posted to the OSHA website at </a:t>
            </a:r>
            <a:r>
              <a:rPr lang="en-US" u="sng" dirty="0">
                <a:hlinkClick r:id="rId4" tooltip="OSHA Injury and Illness Recordkeeping and Reporting Requirements"/>
              </a:rPr>
              <a:t>www.osha.gov/recordkeeping</a:t>
            </a:r>
            <a:r>
              <a:rPr lang="en-US" dirty="0"/>
              <a:t> when they are available.</a:t>
            </a:r>
          </a:p>
        </p:txBody>
      </p:sp>
    </p:spTree>
    <p:extLst>
      <p:ext uri="{BB962C8B-B14F-4D97-AF65-F5344CB8AC3E}">
        <p14:creationId xmlns:p14="http://schemas.microsoft.com/office/powerpoint/2010/main" val="4186980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995942074"/>
              </p:ext>
            </p:extLst>
          </p:nvPr>
        </p:nvGraphicFramePr>
        <p:xfrm>
          <a:off x="457200" y="328246"/>
          <a:ext cx="8229600" cy="5791200"/>
        </p:xfrm>
        <a:graphic>
          <a:graphicData uri="http://schemas.openxmlformats.org/drawingml/2006/chart">
            <c:chart xmlns:c="http://schemas.openxmlformats.org/drawingml/2006/chart" xmlns:r="http://schemas.openxmlformats.org/officeDocument/2006/relationships" r:id="rId2"/>
          </a:graphicData>
        </a:graphic>
      </p:graphicFrame>
      <p:sp>
        <p:nvSpPr>
          <p:cNvPr id="2" name="Oval 1"/>
          <p:cNvSpPr/>
          <p:nvPr/>
        </p:nvSpPr>
        <p:spPr>
          <a:xfrm>
            <a:off x="715108" y="5715000"/>
            <a:ext cx="34290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77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title"/>
          </p:nvPr>
        </p:nvSpPr>
        <p:spPr>
          <a:xfrm>
            <a:off x="76200" y="304800"/>
            <a:ext cx="8001000" cy="609600"/>
          </a:xfrm>
        </p:spPr>
        <p:txBody>
          <a:bodyPr>
            <a:normAutofit fontScale="90000"/>
          </a:bodyPr>
          <a:lstStyle/>
          <a:p>
            <a:r>
              <a:rPr lang="en-US" altLang="en-US" b="0" i="1"/>
              <a:t>The “Big 3”  </a:t>
            </a:r>
            <a:br>
              <a:rPr lang="en-US" altLang="en-US" b="0" i="1"/>
            </a:br>
            <a:r>
              <a:rPr lang="en-US" altLang="en-US" b="0" i="1"/>
              <a:t>Falls, Caught-In, Struck-By</a:t>
            </a:r>
          </a:p>
        </p:txBody>
      </p:sp>
      <p:sp>
        <p:nvSpPr>
          <p:cNvPr id="726019" name="Rectangle 3"/>
          <p:cNvSpPr>
            <a:spLocks noGrp="1" noChangeArrowheads="1"/>
          </p:cNvSpPr>
          <p:nvPr>
            <p:ph type="body" idx="1"/>
          </p:nvPr>
        </p:nvSpPr>
        <p:spPr/>
        <p:txBody>
          <a:bodyPr/>
          <a:lstStyle/>
          <a:p>
            <a:r>
              <a:rPr lang="en-US" altLang="en-US" i="1" dirty="0"/>
              <a:t>The “Big 3” comprises </a:t>
            </a:r>
            <a:r>
              <a:rPr lang="en-US" altLang="en-US" i="1" dirty="0" smtClean="0"/>
              <a:t>80% </a:t>
            </a:r>
            <a:r>
              <a:rPr lang="en-US" altLang="en-US" i="1" dirty="0"/>
              <a:t>of all fatalities in Region V.</a:t>
            </a:r>
          </a:p>
          <a:p>
            <a:pPr>
              <a:buFontTx/>
              <a:buNone/>
            </a:pPr>
            <a:endParaRPr lang="en-US" altLang="en-US" i="1" dirty="0"/>
          </a:p>
        </p:txBody>
      </p:sp>
      <p:pic>
        <p:nvPicPr>
          <p:cNvPr id="726020" name="Picture 4" descr="Photo description: Man climbing off/onto tanker ladder and walking the top of the tank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533650"/>
            <a:ext cx="43434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726021" name="Picture 5" descr="Photo description: Employees working in a log shredder without locking out the machin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04800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726022" name="Picture 6" descr="Product falling of forktru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371850"/>
            <a:ext cx="3505200" cy="329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1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5" name="TextBox 4"/>
          <p:cNvSpPr txBox="1"/>
          <p:nvPr/>
        </p:nvSpPr>
        <p:spPr>
          <a:xfrm>
            <a:off x="-49212" y="1396425"/>
            <a:ext cx="8215410" cy="584775"/>
          </a:xfrm>
          <a:prstGeom prst="rect">
            <a:avLst/>
          </a:prstGeom>
          <a:noFill/>
        </p:spPr>
        <p:txBody>
          <a:bodyPr wrap="square" rtlCol="0">
            <a:spAutoFit/>
          </a:bodyPr>
          <a:lstStyle/>
          <a:p>
            <a:pPr algn="ctr"/>
            <a:r>
              <a:rPr lang="en-US" sz="3200" b="1" dirty="0" smtClean="0">
                <a:solidFill>
                  <a:srgbClr val="0070C0"/>
                </a:solidFill>
              </a:rPr>
              <a:t>New OSHA Standards</a:t>
            </a:r>
            <a:endParaRPr lang="en-US" sz="3200" b="1" dirty="0">
              <a:solidFill>
                <a:srgbClr val="0070C0"/>
              </a:solidFill>
            </a:endParaRPr>
          </a:p>
        </p:txBody>
      </p:sp>
      <p:grpSp>
        <p:nvGrpSpPr>
          <p:cNvPr id="14" name="Group 1"/>
          <p:cNvGrpSpPr>
            <a:grpSpLocks/>
          </p:cNvGrpSpPr>
          <p:nvPr/>
        </p:nvGrpSpPr>
        <p:grpSpPr bwMode="auto">
          <a:xfrm>
            <a:off x="26988" y="-8466"/>
            <a:ext cx="9144000" cy="11811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2" name="Rectangle 3"/>
          <p:cNvSpPr txBox="1">
            <a:spLocks noChangeArrowheads="1"/>
          </p:cNvSpPr>
          <p:nvPr/>
        </p:nvSpPr>
        <p:spPr>
          <a:xfrm>
            <a:off x="228600" y="2552700"/>
            <a:ext cx="4838700" cy="3886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90204" pitchFamily="34" charset="0"/>
              <a:buChar char="•"/>
              <a:defRPr/>
            </a:pPr>
            <a:r>
              <a:rPr lang="en-US" sz="2800" dirty="0" smtClean="0">
                <a:solidFill>
                  <a:srgbClr val="000000"/>
                </a:solidFill>
                <a:latin typeface="Calibri" pitchFamily="34" charset="0"/>
                <a:cs typeface="Calibri" pitchFamily="34" charset="0"/>
              </a:rPr>
              <a:t>Silica</a:t>
            </a:r>
          </a:p>
          <a:p>
            <a:pPr marL="457200" indent="-457200" algn="l">
              <a:buFont typeface="Arial" panose="020B0604020202090204" pitchFamily="34" charset="0"/>
              <a:buChar char="•"/>
              <a:defRPr/>
            </a:pPr>
            <a:r>
              <a:rPr lang="en-US" sz="2800" dirty="0" smtClean="0">
                <a:solidFill>
                  <a:srgbClr val="000000"/>
                </a:solidFill>
                <a:latin typeface="Calibri" pitchFamily="34" charset="0"/>
                <a:cs typeface="Calibri" pitchFamily="34" charset="0"/>
              </a:rPr>
              <a:t>Walking-Working Surfaces</a:t>
            </a:r>
          </a:p>
          <a:p>
            <a:pPr marL="457200" indent="-457200" algn="l">
              <a:buFont typeface="Arial" panose="020B0604020202090204" pitchFamily="34" charset="0"/>
              <a:buChar char="•"/>
              <a:defRPr/>
            </a:pPr>
            <a:r>
              <a:rPr lang="en-US" sz="2800" dirty="0" smtClean="0">
                <a:solidFill>
                  <a:srgbClr val="000000"/>
                </a:solidFill>
                <a:latin typeface="Calibri" pitchFamily="34" charset="0"/>
                <a:cs typeface="Calibri" pitchFamily="34" charset="0"/>
              </a:rPr>
              <a:t>Beryllium</a:t>
            </a:r>
          </a:p>
          <a:p>
            <a:pPr lvl="1">
              <a:buFontTx/>
              <a:buNone/>
              <a:defRPr/>
            </a:pPr>
            <a:endParaRPr lang="en-US" dirty="0" smtClean="0">
              <a:solidFill>
                <a:srgbClr val="000000"/>
              </a:solidFill>
            </a:endParaRPr>
          </a:p>
        </p:txBody>
      </p:sp>
      <p:pic>
        <p:nvPicPr>
          <p:cNvPr id="21" name="Picture 5" descr="O:\Silica\Images\Silica pictures with controls\K760 Action.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0555" y="2057400"/>
            <a:ext cx="2765643"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cab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810000"/>
            <a:ext cx="17240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9235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5" name="TextBox 4"/>
          <p:cNvSpPr txBox="1"/>
          <p:nvPr/>
        </p:nvSpPr>
        <p:spPr>
          <a:xfrm>
            <a:off x="-49212" y="1396425"/>
            <a:ext cx="8215410" cy="584775"/>
          </a:xfrm>
          <a:prstGeom prst="rect">
            <a:avLst/>
          </a:prstGeom>
          <a:noFill/>
        </p:spPr>
        <p:txBody>
          <a:bodyPr wrap="square" rtlCol="0">
            <a:spAutoFit/>
          </a:bodyPr>
          <a:lstStyle/>
          <a:p>
            <a:pPr algn="ctr"/>
            <a:r>
              <a:rPr lang="en-US" sz="3200" b="1" dirty="0" smtClean="0">
                <a:solidFill>
                  <a:srgbClr val="0070C0"/>
                </a:solidFill>
              </a:rPr>
              <a:t>Silica: Most Important Reason for the Rule</a:t>
            </a:r>
            <a:endParaRPr lang="en-US" sz="3200" b="1" dirty="0">
              <a:solidFill>
                <a:srgbClr val="0070C0"/>
              </a:solidFill>
            </a:endParaRPr>
          </a:p>
        </p:txBody>
      </p:sp>
      <p:grpSp>
        <p:nvGrpSpPr>
          <p:cNvPr id="14" name="Group 1"/>
          <p:cNvGrpSpPr>
            <a:grpSpLocks/>
          </p:cNvGrpSpPr>
          <p:nvPr/>
        </p:nvGrpSpPr>
        <p:grpSpPr bwMode="auto">
          <a:xfrm>
            <a:off x="26988" y="-8466"/>
            <a:ext cx="9144000" cy="11811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2" name="Rectangle 3"/>
          <p:cNvSpPr txBox="1">
            <a:spLocks noChangeArrowheads="1"/>
          </p:cNvSpPr>
          <p:nvPr/>
        </p:nvSpPr>
        <p:spPr>
          <a:xfrm>
            <a:off x="228600" y="2209800"/>
            <a:ext cx="8229600" cy="42291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defRPr/>
            </a:pPr>
            <a:r>
              <a:rPr lang="en-US" altLang="en-US" sz="2800" b="1" dirty="0">
                <a:solidFill>
                  <a:schemeClr val="tx1"/>
                </a:solidFill>
              </a:rPr>
              <a:t>Previous PELs do not adequately protect </a:t>
            </a:r>
            <a:r>
              <a:rPr lang="en-US" altLang="en-US" sz="2800" b="1" dirty="0" smtClean="0">
                <a:solidFill>
                  <a:schemeClr val="tx1"/>
                </a:solidFill>
              </a:rPr>
              <a:t>workers</a:t>
            </a:r>
          </a:p>
          <a:p>
            <a:pPr marL="457200" indent="-457200" algn="l">
              <a:buFont typeface="Arial" panose="020B0604020202020204" pitchFamily="34" charset="0"/>
              <a:buChar char="•"/>
              <a:defRPr/>
            </a:pPr>
            <a:r>
              <a:rPr lang="en-US" altLang="en-US" sz="2800" dirty="0" smtClean="0">
                <a:solidFill>
                  <a:schemeClr val="tx1"/>
                </a:solidFill>
              </a:rPr>
              <a:t>Exposure </a:t>
            </a:r>
            <a:r>
              <a:rPr lang="en-US" altLang="en-US" sz="2800" dirty="0">
                <a:solidFill>
                  <a:schemeClr val="tx1"/>
                </a:solidFill>
              </a:rPr>
              <a:t>to </a:t>
            </a:r>
            <a:r>
              <a:rPr lang="en-US" altLang="en-US" sz="2800" dirty="0" err="1">
                <a:solidFill>
                  <a:schemeClr val="tx1"/>
                </a:solidFill>
              </a:rPr>
              <a:t>respirable</a:t>
            </a:r>
            <a:r>
              <a:rPr lang="en-US" altLang="en-US" sz="2800" dirty="0">
                <a:solidFill>
                  <a:schemeClr val="tx1"/>
                </a:solidFill>
              </a:rPr>
              <a:t> crystalline silica has been linked to:</a:t>
            </a:r>
          </a:p>
          <a:p>
            <a:pPr marL="1037844" indent="-342900" algn="l">
              <a:spcBef>
                <a:spcPts val="0"/>
              </a:spcBef>
              <a:buFont typeface="Arial" panose="020B0604020202020204" pitchFamily="34" charset="0"/>
              <a:buChar char="•"/>
              <a:defRPr/>
            </a:pPr>
            <a:r>
              <a:rPr lang="en-US" altLang="en-US" sz="2400" dirty="0">
                <a:solidFill>
                  <a:schemeClr val="tx1"/>
                </a:solidFill>
              </a:rPr>
              <a:t>Silicosis</a:t>
            </a:r>
          </a:p>
          <a:p>
            <a:pPr marL="1037844" indent="-342900" algn="l">
              <a:spcBef>
                <a:spcPts val="0"/>
              </a:spcBef>
              <a:buFont typeface="Arial" panose="020B0604020202020204" pitchFamily="34" charset="0"/>
              <a:buChar char="•"/>
              <a:defRPr/>
            </a:pPr>
            <a:r>
              <a:rPr lang="en-US" altLang="en-US" sz="2400" dirty="0">
                <a:solidFill>
                  <a:schemeClr val="tx1"/>
                </a:solidFill>
              </a:rPr>
              <a:t>Lung cancer</a:t>
            </a:r>
          </a:p>
          <a:p>
            <a:pPr marL="1037844" indent="-342900" algn="l">
              <a:spcBef>
                <a:spcPts val="0"/>
              </a:spcBef>
              <a:buFont typeface="Arial" panose="020B0604020202020204" pitchFamily="34" charset="0"/>
              <a:buChar char="•"/>
              <a:defRPr/>
            </a:pPr>
            <a:r>
              <a:rPr lang="en-US" altLang="en-US" sz="2400" dirty="0">
                <a:solidFill>
                  <a:schemeClr val="tx1"/>
                </a:solidFill>
              </a:rPr>
              <a:t>Chronic obstructive pulmonary disease</a:t>
            </a:r>
          </a:p>
          <a:p>
            <a:pPr marL="1037844" indent="-342900" algn="l">
              <a:spcBef>
                <a:spcPts val="0"/>
              </a:spcBef>
              <a:buFont typeface="Arial" panose="020B0604020202020204" pitchFamily="34" charset="0"/>
              <a:buChar char="•"/>
              <a:defRPr/>
            </a:pPr>
            <a:r>
              <a:rPr lang="en-US" altLang="en-US" sz="2400" dirty="0">
                <a:solidFill>
                  <a:schemeClr val="tx1"/>
                </a:solidFill>
              </a:rPr>
              <a:t>Kidney disease</a:t>
            </a:r>
          </a:p>
          <a:p>
            <a:pPr marL="457200" indent="-457200" algn="l">
              <a:buFont typeface="Arial" panose="020B0604020202020204" pitchFamily="34" charset="0"/>
              <a:buChar char="•"/>
              <a:defRPr/>
            </a:pPr>
            <a:r>
              <a:rPr lang="en-US" altLang="en-US" sz="2800" dirty="0">
                <a:solidFill>
                  <a:schemeClr val="tx1"/>
                </a:solidFill>
              </a:rPr>
              <a:t>Extensive epidemiologic evidence that lung cancer and silicosis occur at exposure levels </a:t>
            </a:r>
            <a:r>
              <a:rPr lang="en-US" altLang="en-US" sz="2800" dirty="0" smtClean="0">
                <a:solidFill>
                  <a:schemeClr val="tx1"/>
                </a:solidFill>
              </a:rPr>
              <a:t>below</a:t>
            </a:r>
          </a:p>
          <a:p>
            <a:pPr algn="l">
              <a:defRPr/>
            </a:pPr>
            <a:r>
              <a:rPr lang="en-US" altLang="en-US" sz="2800" dirty="0">
                <a:solidFill>
                  <a:schemeClr val="tx1"/>
                </a:solidFill>
              </a:rPr>
              <a:t> </a:t>
            </a:r>
            <a:r>
              <a:rPr lang="en-US" altLang="en-US" sz="2800" dirty="0" smtClean="0">
                <a:solidFill>
                  <a:schemeClr val="tx1"/>
                </a:solidFill>
              </a:rPr>
              <a:t>    100 </a:t>
            </a:r>
            <a:r>
              <a:rPr lang="en-US" altLang="en-US" sz="2800" dirty="0">
                <a:solidFill>
                  <a:schemeClr val="tx1"/>
                </a:solidFill>
              </a:rPr>
              <a:t>µg/m</a:t>
            </a:r>
            <a:r>
              <a:rPr lang="en-US" altLang="en-US" sz="2800" baseline="30000" dirty="0">
                <a:solidFill>
                  <a:schemeClr val="tx1"/>
                </a:solidFill>
              </a:rPr>
              <a:t>3</a:t>
            </a:r>
            <a:endParaRPr lang="en-US" sz="2800" dirty="0">
              <a:solidFill>
                <a:schemeClr val="tx1"/>
              </a:solidFill>
            </a:endParaRPr>
          </a:p>
          <a:p>
            <a:pPr lvl="1">
              <a:buFontTx/>
              <a:buNone/>
              <a:defRPr/>
            </a:pPr>
            <a:endParaRPr lang="en-US" dirty="0" smtClean="0">
              <a:solidFill>
                <a:srgbClr val="000000"/>
              </a:solidFill>
            </a:endParaRPr>
          </a:p>
        </p:txBody>
      </p:sp>
    </p:spTree>
    <p:extLst>
      <p:ext uri="{BB962C8B-B14F-4D97-AF65-F5344CB8AC3E}">
        <p14:creationId xmlns:p14="http://schemas.microsoft.com/office/powerpoint/2010/main" val="3978124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5" name="TextBox 4"/>
          <p:cNvSpPr txBox="1"/>
          <p:nvPr/>
        </p:nvSpPr>
        <p:spPr>
          <a:xfrm>
            <a:off x="-49212" y="1396425"/>
            <a:ext cx="8215410" cy="1077218"/>
          </a:xfrm>
          <a:prstGeom prst="rect">
            <a:avLst/>
          </a:prstGeom>
          <a:noFill/>
        </p:spPr>
        <p:txBody>
          <a:bodyPr wrap="square" rtlCol="0">
            <a:spAutoFit/>
          </a:bodyPr>
          <a:lstStyle/>
          <a:p>
            <a:pPr algn="ctr"/>
            <a:r>
              <a:rPr lang="en-US" sz="3200" b="1" dirty="0" smtClean="0">
                <a:solidFill>
                  <a:srgbClr val="0070C0"/>
                </a:solidFill>
              </a:rPr>
              <a:t>Silica Standard: General Industry/Maritime Compliance Dates</a:t>
            </a:r>
            <a:endParaRPr lang="en-US" sz="3200" b="1" dirty="0">
              <a:solidFill>
                <a:srgbClr val="0070C0"/>
              </a:solidFill>
            </a:endParaRPr>
          </a:p>
        </p:txBody>
      </p:sp>
      <p:grpSp>
        <p:nvGrpSpPr>
          <p:cNvPr id="14" name="Group 1"/>
          <p:cNvGrpSpPr>
            <a:grpSpLocks/>
          </p:cNvGrpSpPr>
          <p:nvPr/>
        </p:nvGrpSpPr>
        <p:grpSpPr bwMode="auto">
          <a:xfrm>
            <a:off x="26988" y="-8466"/>
            <a:ext cx="9144000" cy="11811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2" name="Rectangle 3"/>
          <p:cNvSpPr txBox="1">
            <a:spLocks noChangeArrowheads="1"/>
          </p:cNvSpPr>
          <p:nvPr/>
        </p:nvSpPr>
        <p:spPr>
          <a:xfrm>
            <a:off x="419100" y="2493335"/>
            <a:ext cx="8305800" cy="4305300"/>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defRPr/>
            </a:pPr>
            <a:r>
              <a:rPr lang="en-US" dirty="0">
                <a:solidFill>
                  <a:schemeClr val="tx1"/>
                </a:solidFill>
              </a:rPr>
              <a:t>Employers must comply with all requirements of the standard by June 23, 2018, except:</a:t>
            </a:r>
          </a:p>
          <a:p>
            <a:pPr marL="457200" indent="-457200" algn="l">
              <a:buFont typeface="Arial" panose="020B0604020202020204" pitchFamily="34" charset="0"/>
              <a:buChar char="•"/>
              <a:defRPr/>
            </a:pPr>
            <a:r>
              <a:rPr lang="en-US" dirty="0">
                <a:solidFill>
                  <a:schemeClr val="tx1"/>
                </a:solidFill>
              </a:rPr>
              <a:t>Employers must comply with the action level trigger for medical surveillance by June 23, 2020. (The PEL is the trigger from June 23, 2018 through June 23, 2020.)</a:t>
            </a:r>
          </a:p>
          <a:p>
            <a:pPr marL="457200" indent="-457200" algn="l">
              <a:buFont typeface="Arial" panose="020B0604020202020204" pitchFamily="34" charset="0"/>
              <a:buChar char="•"/>
              <a:defRPr/>
            </a:pPr>
            <a:r>
              <a:rPr lang="en-US" dirty="0">
                <a:solidFill>
                  <a:schemeClr val="tx1"/>
                </a:solidFill>
              </a:rPr>
              <a:t>Hydraulic fracturing operations in the oil and gas industry must implement engineering controls to limit exposures to the new PEL by June 23, 2021.</a:t>
            </a:r>
          </a:p>
          <a:p>
            <a:pPr lvl="1">
              <a:buFontTx/>
              <a:buNone/>
              <a:defRPr/>
            </a:pPr>
            <a:endParaRPr lang="en-US" dirty="0" smtClean="0">
              <a:solidFill>
                <a:srgbClr val="000000"/>
              </a:solidFill>
            </a:endParaRPr>
          </a:p>
        </p:txBody>
      </p:sp>
    </p:spTree>
    <p:extLst>
      <p:ext uri="{BB962C8B-B14F-4D97-AF65-F5344CB8AC3E}">
        <p14:creationId xmlns:p14="http://schemas.microsoft.com/office/powerpoint/2010/main" val="3169363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5" name="TextBox 4"/>
          <p:cNvSpPr txBox="1"/>
          <p:nvPr/>
        </p:nvSpPr>
        <p:spPr>
          <a:xfrm>
            <a:off x="386520" y="1396424"/>
            <a:ext cx="8215410" cy="584775"/>
          </a:xfrm>
          <a:prstGeom prst="rect">
            <a:avLst/>
          </a:prstGeom>
          <a:noFill/>
        </p:spPr>
        <p:txBody>
          <a:bodyPr wrap="square" rtlCol="0">
            <a:spAutoFit/>
          </a:bodyPr>
          <a:lstStyle/>
          <a:p>
            <a:pPr algn="ctr"/>
            <a:r>
              <a:rPr lang="en-US" sz="3200" b="1" dirty="0" smtClean="0">
                <a:solidFill>
                  <a:srgbClr val="0070C0"/>
                </a:solidFill>
              </a:rPr>
              <a:t>Silica Standard: Construction Compliance Dates</a:t>
            </a:r>
            <a:endParaRPr lang="en-US" sz="3200" b="1" dirty="0">
              <a:solidFill>
                <a:srgbClr val="0070C0"/>
              </a:solidFill>
            </a:endParaRPr>
          </a:p>
        </p:txBody>
      </p:sp>
      <p:grpSp>
        <p:nvGrpSpPr>
          <p:cNvPr id="14" name="Group 1"/>
          <p:cNvGrpSpPr>
            <a:grpSpLocks/>
          </p:cNvGrpSpPr>
          <p:nvPr/>
        </p:nvGrpSpPr>
        <p:grpSpPr bwMode="auto">
          <a:xfrm>
            <a:off x="26988" y="-8466"/>
            <a:ext cx="9144000" cy="11811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2" name="Rectangle 3"/>
          <p:cNvSpPr txBox="1">
            <a:spLocks noChangeArrowheads="1"/>
          </p:cNvSpPr>
          <p:nvPr/>
        </p:nvSpPr>
        <p:spPr>
          <a:xfrm>
            <a:off x="419100" y="2493335"/>
            <a:ext cx="8305800" cy="43053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defRPr/>
            </a:pPr>
            <a:r>
              <a:rPr lang="en-US" dirty="0">
                <a:solidFill>
                  <a:schemeClr val="tx1"/>
                </a:solidFill>
              </a:rPr>
              <a:t>Employers must comply with all requirements (except methods of sample analysis) by </a:t>
            </a:r>
            <a:endParaRPr lang="en-US" dirty="0" smtClean="0">
              <a:solidFill>
                <a:schemeClr val="tx1"/>
              </a:solidFill>
            </a:endParaRPr>
          </a:p>
          <a:p>
            <a:pPr algn="l">
              <a:defRPr/>
            </a:pPr>
            <a:r>
              <a:rPr lang="en-US" dirty="0">
                <a:solidFill>
                  <a:schemeClr val="tx1"/>
                </a:solidFill>
              </a:rPr>
              <a:t>	</a:t>
            </a:r>
            <a:r>
              <a:rPr lang="en-US" dirty="0" smtClean="0">
                <a:solidFill>
                  <a:srgbClr val="FF0000"/>
                </a:solidFill>
              </a:rPr>
              <a:t>Sept. 23</a:t>
            </a:r>
            <a:r>
              <a:rPr lang="en-US" dirty="0">
                <a:solidFill>
                  <a:srgbClr val="FF0000"/>
                </a:solidFill>
              </a:rPr>
              <a:t>, </a:t>
            </a:r>
            <a:r>
              <a:rPr lang="en-US" dirty="0" smtClean="0">
                <a:solidFill>
                  <a:srgbClr val="FF0000"/>
                </a:solidFill>
              </a:rPr>
              <a:t>2017 extended to </a:t>
            </a:r>
            <a:r>
              <a:rPr lang="en-US" b="1" u="sng" dirty="0" smtClean="0">
                <a:solidFill>
                  <a:srgbClr val="FF0000"/>
                </a:solidFill>
              </a:rPr>
              <a:t>(Oct. 23, 2017)</a:t>
            </a:r>
            <a:endParaRPr lang="en-US" b="1" u="sng" dirty="0">
              <a:solidFill>
                <a:srgbClr val="FF0000"/>
              </a:solidFill>
            </a:endParaRPr>
          </a:p>
          <a:p>
            <a:pPr marL="457200" indent="-457200" algn="l">
              <a:buFont typeface="Arial" panose="020B0604020202020204" pitchFamily="34" charset="0"/>
              <a:buChar char="•"/>
              <a:defRPr/>
            </a:pPr>
            <a:r>
              <a:rPr lang="en-US" dirty="0">
                <a:solidFill>
                  <a:schemeClr val="tx1"/>
                </a:solidFill>
              </a:rPr>
              <a:t>Compliance with methods of sample analysis required by June 23, 2018</a:t>
            </a:r>
          </a:p>
          <a:p>
            <a:pPr lvl="1">
              <a:buFontTx/>
              <a:buNone/>
              <a:defRPr/>
            </a:pPr>
            <a:endParaRPr lang="en-US" dirty="0" smtClean="0">
              <a:solidFill>
                <a:srgbClr val="000000"/>
              </a:solidFill>
            </a:endParaRPr>
          </a:p>
        </p:txBody>
      </p:sp>
    </p:spTree>
    <p:extLst>
      <p:ext uri="{BB962C8B-B14F-4D97-AF65-F5344CB8AC3E}">
        <p14:creationId xmlns:p14="http://schemas.microsoft.com/office/powerpoint/2010/main" val="31693635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5" name="TextBox 4"/>
          <p:cNvSpPr txBox="1"/>
          <p:nvPr/>
        </p:nvSpPr>
        <p:spPr>
          <a:xfrm>
            <a:off x="-49212" y="1396425"/>
            <a:ext cx="9144000" cy="954107"/>
          </a:xfrm>
          <a:prstGeom prst="rect">
            <a:avLst/>
          </a:prstGeom>
          <a:noFill/>
        </p:spPr>
        <p:txBody>
          <a:bodyPr wrap="square" rtlCol="0">
            <a:spAutoFit/>
          </a:bodyPr>
          <a:lstStyle/>
          <a:p>
            <a:pPr algn="ctr"/>
            <a:r>
              <a:rPr lang="en-US" sz="2800" b="1" dirty="0" smtClean="0">
                <a:solidFill>
                  <a:srgbClr val="0070C0"/>
                </a:solidFill>
              </a:rPr>
              <a:t>Walking-Working Surfaces and PPE (Fall Protection) Rule: Purpose</a:t>
            </a:r>
            <a:endParaRPr lang="en-US" sz="2800" b="1" dirty="0">
              <a:solidFill>
                <a:srgbClr val="0070C0"/>
              </a:solidFill>
            </a:endParaRPr>
          </a:p>
        </p:txBody>
      </p:sp>
      <p:grpSp>
        <p:nvGrpSpPr>
          <p:cNvPr id="14" name="Group 1"/>
          <p:cNvGrpSpPr>
            <a:grpSpLocks/>
          </p:cNvGrpSpPr>
          <p:nvPr/>
        </p:nvGrpSpPr>
        <p:grpSpPr bwMode="auto">
          <a:xfrm>
            <a:off x="26988" y="-8466"/>
            <a:ext cx="9144000" cy="11811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2" name="Rectangle 3"/>
          <p:cNvSpPr txBox="1">
            <a:spLocks noChangeArrowheads="1"/>
          </p:cNvSpPr>
          <p:nvPr/>
        </p:nvSpPr>
        <p:spPr>
          <a:xfrm>
            <a:off x="152400" y="2379845"/>
            <a:ext cx="5981700" cy="3602665"/>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altLang="en-US" sz="3000" dirty="0">
                <a:solidFill>
                  <a:schemeClr val="tx1"/>
                </a:solidFill>
              </a:rPr>
              <a:t>To update the outdated subpart D standard, incorporating new technology and industry practices  </a:t>
            </a:r>
          </a:p>
          <a:p>
            <a:pPr marL="457200" indent="-457200" algn="l">
              <a:buFont typeface="Arial" panose="020B0604020202020204" pitchFamily="34" charset="0"/>
              <a:buChar char="•"/>
            </a:pPr>
            <a:r>
              <a:rPr lang="en-US" altLang="en-US" sz="3000" dirty="0">
                <a:solidFill>
                  <a:schemeClr val="tx1"/>
                </a:solidFill>
              </a:rPr>
              <a:t>To increase consistency with OSHA’s construction standards (CFR 1926 subparts L, M, and X)</a:t>
            </a:r>
          </a:p>
          <a:p>
            <a:pPr marL="457200" indent="-457200" algn="l">
              <a:buFont typeface="Arial" panose="020B0604020202020204" pitchFamily="34" charset="0"/>
              <a:buChar char="•"/>
            </a:pPr>
            <a:r>
              <a:rPr lang="en-US" altLang="en-US" sz="3000" dirty="0">
                <a:solidFill>
                  <a:schemeClr val="tx1"/>
                </a:solidFill>
              </a:rPr>
              <a:t>To add new provisions to subpart I that set forth criteria requirements for personal fall protection equipment</a:t>
            </a:r>
          </a:p>
          <a:p>
            <a:pPr lvl="1">
              <a:buFontTx/>
              <a:buNone/>
              <a:defRPr/>
            </a:pPr>
            <a:endParaRPr lang="en-US" dirty="0" smtClean="0">
              <a:solidFill>
                <a:srgbClr val="000000"/>
              </a:solidFill>
            </a:endParaRPr>
          </a:p>
        </p:txBody>
      </p:sp>
      <p:pic>
        <p:nvPicPr>
          <p:cNvPr id="21" name="Picture 1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a:xfrm>
            <a:off x="5808360" y="2350532"/>
            <a:ext cx="3146051" cy="183064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20571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5" name="TextBox 4"/>
          <p:cNvSpPr txBox="1"/>
          <p:nvPr/>
        </p:nvSpPr>
        <p:spPr>
          <a:xfrm>
            <a:off x="-49212" y="1396425"/>
            <a:ext cx="9144000" cy="523220"/>
          </a:xfrm>
          <a:prstGeom prst="rect">
            <a:avLst/>
          </a:prstGeom>
          <a:noFill/>
        </p:spPr>
        <p:txBody>
          <a:bodyPr wrap="square" rtlCol="0">
            <a:spAutoFit/>
          </a:bodyPr>
          <a:lstStyle/>
          <a:p>
            <a:pPr algn="ctr"/>
            <a:r>
              <a:rPr lang="en-US" sz="2800" b="1" dirty="0" smtClean="0">
                <a:solidFill>
                  <a:srgbClr val="0070C0"/>
                </a:solidFill>
              </a:rPr>
              <a:t>Walking-Working Surfaces and PPE (Fall Protection) Rule</a:t>
            </a:r>
            <a:endParaRPr lang="en-US" sz="2800" b="1" dirty="0">
              <a:solidFill>
                <a:srgbClr val="0070C0"/>
              </a:solidFill>
            </a:endParaRPr>
          </a:p>
        </p:txBody>
      </p:sp>
      <p:grpSp>
        <p:nvGrpSpPr>
          <p:cNvPr id="14" name="Group 1"/>
          <p:cNvGrpSpPr>
            <a:grpSpLocks/>
          </p:cNvGrpSpPr>
          <p:nvPr/>
        </p:nvGrpSpPr>
        <p:grpSpPr bwMode="auto">
          <a:xfrm>
            <a:off x="26988" y="-8466"/>
            <a:ext cx="9144000" cy="11811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2" name="Rectangle 3"/>
          <p:cNvSpPr txBox="1">
            <a:spLocks noChangeArrowheads="1"/>
          </p:cNvSpPr>
          <p:nvPr/>
        </p:nvSpPr>
        <p:spPr>
          <a:xfrm>
            <a:off x="419100" y="1959935"/>
            <a:ext cx="8305800" cy="360266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altLang="en-US" sz="2800" dirty="0">
                <a:solidFill>
                  <a:schemeClr val="tx1"/>
                </a:solidFill>
              </a:rPr>
              <a:t>OSHA estimates 6.9 million general industry establishments employing 112.3 million workers will be </a:t>
            </a:r>
            <a:r>
              <a:rPr lang="en-US" altLang="en-US" sz="2800" dirty="0" smtClean="0">
                <a:solidFill>
                  <a:schemeClr val="tx1"/>
                </a:solidFill>
              </a:rPr>
              <a:t>affected</a:t>
            </a:r>
          </a:p>
          <a:p>
            <a:pPr marL="457200" indent="-457200" algn="l">
              <a:buFont typeface="Arial" panose="020B0604020202020204" pitchFamily="34" charset="0"/>
              <a:buChar char="•"/>
            </a:pPr>
            <a:endParaRPr lang="en-US" altLang="en-US" sz="2800" dirty="0" smtClean="0">
              <a:solidFill>
                <a:schemeClr val="tx1"/>
              </a:solidFill>
            </a:endParaRPr>
          </a:p>
          <a:p>
            <a:pPr marL="457200" indent="-457200" algn="l">
              <a:buFont typeface="Arial" panose="020B0604020202020204" pitchFamily="34" charset="0"/>
              <a:buChar char="•"/>
            </a:pPr>
            <a:r>
              <a:rPr lang="en-US" altLang="en-US" sz="2800" dirty="0">
                <a:solidFill>
                  <a:schemeClr val="tx1"/>
                </a:solidFill>
              </a:rPr>
              <a:t>OSHA estimates the new rule will prevent 29 fatalities and 5,842 injuries annually</a:t>
            </a:r>
          </a:p>
          <a:p>
            <a:endParaRPr lang="en-US" altLang="en-US" sz="2800" dirty="0">
              <a:solidFill>
                <a:schemeClr val="accent6"/>
              </a:solidFill>
            </a:endParaRPr>
          </a:p>
          <a:p>
            <a:pPr lvl="1">
              <a:buFontTx/>
              <a:buNone/>
              <a:defRPr/>
            </a:pPr>
            <a:endParaRPr lang="en-US" dirty="0" smtClean="0">
              <a:solidFill>
                <a:srgbClr val="000000"/>
              </a:solidFill>
            </a:endParaRPr>
          </a:p>
        </p:txBody>
      </p:sp>
      <p:pic>
        <p:nvPicPr>
          <p:cNvPr id="21" name="Picture 9" descr="Positioning Assembly Applic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8900" y="44196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563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5" name="TextBox 4"/>
          <p:cNvSpPr txBox="1"/>
          <p:nvPr/>
        </p:nvSpPr>
        <p:spPr>
          <a:xfrm>
            <a:off x="-49212" y="1396425"/>
            <a:ext cx="9144000" cy="954107"/>
          </a:xfrm>
          <a:prstGeom prst="rect">
            <a:avLst/>
          </a:prstGeom>
          <a:noFill/>
        </p:spPr>
        <p:txBody>
          <a:bodyPr wrap="square" rtlCol="0">
            <a:spAutoFit/>
          </a:bodyPr>
          <a:lstStyle/>
          <a:p>
            <a:pPr algn="ctr"/>
            <a:r>
              <a:rPr lang="en-US" sz="2800" b="1" dirty="0" smtClean="0">
                <a:solidFill>
                  <a:srgbClr val="0070C0"/>
                </a:solidFill>
              </a:rPr>
              <a:t>Walking-Working Surfaces and PPE (Fall Protection) Rule: Major Changes</a:t>
            </a:r>
            <a:endParaRPr lang="en-US" sz="2800" b="1" dirty="0">
              <a:solidFill>
                <a:srgbClr val="0070C0"/>
              </a:solidFill>
            </a:endParaRPr>
          </a:p>
        </p:txBody>
      </p:sp>
      <p:grpSp>
        <p:nvGrpSpPr>
          <p:cNvPr id="14" name="Group 1"/>
          <p:cNvGrpSpPr>
            <a:grpSpLocks/>
          </p:cNvGrpSpPr>
          <p:nvPr/>
        </p:nvGrpSpPr>
        <p:grpSpPr bwMode="auto">
          <a:xfrm>
            <a:off x="26988" y="-8466"/>
            <a:ext cx="9144000" cy="11811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2" name="Rectangle 3"/>
          <p:cNvSpPr txBox="1">
            <a:spLocks noChangeArrowheads="1"/>
          </p:cNvSpPr>
          <p:nvPr/>
        </p:nvSpPr>
        <p:spPr>
          <a:xfrm>
            <a:off x="419100" y="2493335"/>
            <a:ext cx="8305800" cy="4136065"/>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altLang="en-US" sz="2800" dirty="0">
                <a:solidFill>
                  <a:schemeClr val="tx1"/>
                </a:solidFill>
              </a:rPr>
              <a:t>Fall Protection Flexibility</a:t>
            </a:r>
          </a:p>
          <a:p>
            <a:pPr marL="457200" indent="-457200" algn="l">
              <a:buFont typeface="Arial" panose="020B0604020202020204" pitchFamily="34" charset="0"/>
              <a:buChar char="•"/>
            </a:pPr>
            <a:r>
              <a:rPr lang="en-US" altLang="en-US" sz="2800" dirty="0">
                <a:solidFill>
                  <a:schemeClr val="tx1"/>
                </a:solidFill>
              </a:rPr>
              <a:t>Updated Scaffold Requirements</a:t>
            </a:r>
          </a:p>
          <a:p>
            <a:pPr marL="457200" indent="-457200" algn="l">
              <a:buFont typeface="Arial" panose="020B0604020202020204" pitchFamily="34" charset="0"/>
              <a:buChar char="•"/>
            </a:pPr>
            <a:r>
              <a:rPr lang="en-US" altLang="en-US" sz="2800" dirty="0">
                <a:solidFill>
                  <a:schemeClr val="tx1"/>
                </a:solidFill>
              </a:rPr>
              <a:t>Phase-in of ladder safety systems or personal fall arrest systems on fixed ladders</a:t>
            </a:r>
          </a:p>
          <a:p>
            <a:pPr marL="457200" indent="-457200" algn="l">
              <a:buFont typeface="Arial" panose="020B0604020202020204" pitchFamily="34" charset="0"/>
              <a:buChar char="•"/>
            </a:pPr>
            <a:r>
              <a:rPr lang="en-US" altLang="en-US" sz="2800" dirty="0">
                <a:solidFill>
                  <a:schemeClr val="tx1"/>
                </a:solidFill>
              </a:rPr>
              <a:t>Phase-out of “qualified climbers” on outdoor advertising structures</a:t>
            </a:r>
          </a:p>
          <a:p>
            <a:pPr marL="457200" indent="-457200" algn="l">
              <a:buFont typeface="Arial" panose="020B0604020202020204" pitchFamily="34" charset="0"/>
              <a:buChar char="•"/>
            </a:pPr>
            <a:r>
              <a:rPr lang="en-US" altLang="en-US" sz="2800" dirty="0">
                <a:solidFill>
                  <a:schemeClr val="tx1"/>
                </a:solidFill>
              </a:rPr>
              <a:t>Rope descent </a:t>
            </a:r>
            <a:r>
              <a:rPr lang="en-US" altLang="en-US" sz="2800" dirty="0" smtClean="0">
                <a:solidFill>
                  <a:schemeClr val="tx1"/>
                </a:solidFill>
              </a:rPr>
              <a:t>systems (RDS)</a:t>
            </a:r>
            <a:endParaRPr lang="en-US" altLang="en-US" sz="2800" dirty="0">
              <a:solidFill>
                <a:schemeClr val="tx1"/>
              </a:solidFill>
            </a:endParaRPr>
          </a:p>
          <a:p>
            <a:pPr marL="457200" indent="-457200" algn="l">
              <a:buFont typeface="Arial" panose="020B0604020202020204" pitchFamily="34" charset="0"/>
              <a:buChar char="•"/>
            </a:pPr>
            <a:r>
              <a:rPr lang="en-US" altLang="en-US" sz="2800" dirty="0">
                <a:solidFill>
                  <a:schemeClr val="tx1"/>
                </a:solidFill>
              </a:rPr>
              <a:t>Adds requirements for personal fall protection equipment (final §1910.140</a:t>
            </a:r>
            <a:r>
              <a:rPr lang="en-US" altLang="en-US" sz="2800" dirty="0" smtClean="0">
                <a:solidFill>
                  <a:schemeClr val="tx1"/>
                </a:solidFill>
              </a:rPr>
              <a:t>)</a:t>
            </a:r>
          </a:p>
          <a:p>
            <a:pPr marL="457200" indent="-457200" algn="l">
              <a:buFont typeface="Arial" panose="020B0604020202020204" pitchFamily="34" charset="0"/>
              <a:buChar char="•"/>
            </a:pPr>
            <a:r>
              <a:rPr lang="en-US" altLang="en-US" sz="2800" dirty="0">
                <a:solidFill>
                  <a:schemeClr val="tx1"/>
                </a:solidFill>
              </a:rPr>
              <a:t>Rule overall: January 17, 2017</a:t>
            </a:r>
          </a:p>
          <a:p>
            <a:pPr marL="457200" indent="-457200" algn="l">
              <a:buFont typeface="Arial" panose="020B0604020202020204" pitchFamily="34" charset="0"/>
              <a:buChar char="•"/>
            </a:pPr>
            <a:endParaRPr lang="en-US" altLang="en-US" sz="2800" dirty="0">
              <a:solidFill>
                <a:schemeClr val="tx1"/>
              </a:solidFill>
            </a:endParaRPr>
          </a:p>
          <a:p>
            <a:pPr lvl="1">
              <a:buFontTx/>
              <a:buNone/>
              <a:defRPr/>
            </a:pPr>
            <a:endParaRPr lang="en-US" dirty="0" smtClean="0">
              <a:solidFill>
                <a:srgbClr val="000000"/>
              </a:solidFill>
            </a:endParaRPr>
          </a:p>
        </p:txBody>
      </p:sp>
    </p:spTree>
    <p:extLst>
      <p:ext uri="{BB962C8B-B14F-4D97-AF65-F5344CB8AC3E}">
        <p14:creationId xmlns:p14="http://schemas.microsoft.com/office/powerpoint/2010/main" val="275956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Secretary </a:t>
            </a:r>
            <a:r>
              <a:rPr lang="en-US" dirty="0" smtClean="0"/>
              <a:t>of Labor</a:t>
            </a:r>
            <a:endParaRPr lang="en-US" dirty="0"/>
          </a:p>
        </p:txBody>
      </p:sp>
      <p:pic>
        <p:nvPicPr>
          <p:cNvPr id="1026" name="Picture 2" descr="C:\Users\jweis\Pictures\lacost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999" y="1676400"/>
            <a:ext cx="470490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29000" y="4671589"/>
            <a:ext cx="2437655" cy="646331"/>
          </a:xfrm>
          <a:prstGeom prst="rect">
            <a:avLst/>
          </a:prstGeom>
        </p:spPr>
        <p:txBody>
          <a:bodyPr wrap="none">
            <a:spAutoFit/>
          </a:bodyPr>
          <a:lstStyle/>
          <a:p>
            <a:r>
              <a:rPr lang="en-US" sz="3600" dirty="0"/>
              <a:t>Alex Acosta </a:t>
            </a:r>
          </a:p>
        </p:txBody>
      </p:sp>
      <p:sp>
        <p:nvSpPr>
          <p:cNvPr id="3" name="TextBox 2"/>
          <p:cNvSpPr txBox="1"/>
          <p:nvPr/>
        </p:nvSpPr>
        <p:spPr>
          <a:xfrm>
            <a:off x="427892" y="5886510"/>
            <a:ext cx="7373815" cy="707886"/>
          </a:xfrm>
          <a:prstGeom prst="rect">
            <a:avLst/>
          </a:prstGeom>
          <a:noFill/>
        </p:spPr>
        <p:txBody>
          <a:bodyPr wrap="square" rtlCol="0">
            <a:spAutoFit/>
          </a:bodyPr>
          <a:lstStyle/>
          <a:p>
            <a:r>
              <a:rPr lang="en-US" sz="2000" dirty="0" smtClean="0"/>
              <a:t>Still waiting for Assistant Secretary of Labor for OSHA to be announced…….</a:t>
            </a:r>
            <a:endParaRPr lang="en-US" sz="2000" dirty="0"/>
          </a:p>
        </p:txBody>
      </p:sp>
    </p:spTree>
    <p:extLst>
      <p:ext uri="{BB962C8B-B14F-4D97-AF65-F5344CB8AC3E}">
        <p14:creationId xmlns:p14="http://schemas.microsoft.com/office/powerpoint/2010/main" val="1243548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5" name="TextBox 4"/>
          <p:cNvSpPr txBox="1"/>
          <p:nvPr/>
        </p:nvSpPr>
        <p:spPr>
          <a:xfrm>
            <a:off x="-49212" y="1194008"/>
            <a:ext cx="9144000" cy="523220"/>
          </a:xfrm>
          <a:prstGeom prst="rect">
            <a:avLst/>
          </a:prstGeom>
          <a:noFill/>
        </p:spPr>
        <p:txBody>
          <a:bodyPr wrap="square" rtlCol="0">
            <a:spAutoFit/>
          </a:bodyPr>
          <a:lstStyle/>
          <a:p>
            <a:pPr algn="ctr"/>
            <a:r>
              <a:rPr lang="en-US" sz="2800" b="1" dirty="0" smtClean="0">
                <a:solidFill>
                  <a:srgbClr val="0070C0"/>
                </a:solidFill>
              </a:rPr>
              <a:t>Beryllium Standard</a:t>
            </a:r>
            <a:endParaRPr lang="en-US" sz="2800" b="1" dirty="0">
              <a:solidFill>
                <a:srgbClr val="0070C0"/>
              </a:solidFill>
            </a:endParaRPr>
          </a:p>
        </p:txBody>
      </p:sp>
      <p:grpSp>
        <p:nvGrpSpPr>
          <p:cNvPr id="14" name="Group 1"/>
          <p:cNvGrpSpPr>
            <a:grpSpLocks/>
          </p:cNvGrpSpPr>
          <p:nvPr/>
        </p:nvGrpSpPr>
        <p:grpSpPr bwMode="auto">
          <a:xfrm>
            <a:off x="26988" y="-8466"/>
            <a:ext cx="9144000" cy="11811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2" name="Rectangle 3"/>
          <p:cNvSpPr txBox="1">
            <a:spLocks noChangeArrowheads="1"/>
          </p:cNvSpPr>
          <p:nvPr/>
        </p:nvSpPr>
        <p:spPr>
          <a:xfrm>
            <a:off x="419100" y="2493335"/>
            <a:ext cx="8305800" cy="360266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buFontTx/>
              <a:buNone/>
              <a:defRPr/>
            </a:pPr>
            <a:endParaRPr lang="en-US" dirty="0" smtClean="0">
              <a:solidFill>
                <a:srgbClr val="000000"/>
              </a:solidFill>
            </a:endParaRPr>
          </a:p>
        </p:txBody>
      </p:sp>
      <p:sp>
        <p:nvSpPr>
          <p:cNvPr id="2" name="TextBox 1"/>
          <p:cNvSpPr txBox="1"/>
          <p:nvPr/>
        </p:nvSpPr>
        <p:spPr>
          <a:xfrm>
            <a:off x="185540" y="1717228"/>
            <a:ext cx="7382387" cy="5201424"/>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Final rule to prevent chronic beryllium disease and lung </a:t>
            </a:r>
            <a:r>
              <a:rPr lang="en-US" sz="2800" dirty="0" smtClean="0"/>
              <a:t>cancer</a:t>
            </a:r>
            <a:r>
              <a:rPr lang="en-US" sz="2800" dirty="0"/>
              <a:t>; Standards for general industry, construction, </a:t>
            </a:r>
            <a:r>
              <a:rPr lang="en-US" sz="2800" dirty="0" smtClean="0"/>
              <a:t>shipyards</a:t>
            </a:r>
            <a:endParaRPr lang="en-US" sz="2800" dirty="0" smtClean="0"/>
          </a:p>
          <a:p>
            <a:pPr marL="285750" indent="-285750">
              <a:buFont typeface="Arial" panose="020B0604020202020204" pitchFamily="34" charset="0"/>
              <a:buChar char="•"/>
            </a:pPr>
            <a:r>
              <a:rPr lang="en-US" sz="2800" dirty="0"/>
              <a:t>Reduces the permissible exposure limit (PEL) for beryllium to 0.2 micrograms per cubic meter of air, averaged over 8-hours.</a:t>
            </a:r>
          </a:p>
          <a:p>
            <a:pPr marL="285750" indent="-285750">
              <a:buFont typeface="Arial" panose="020B0604020202020204" pitchFamily="34" charset="0"/>
              <a:buChar char="•"/>
            </a:pPr>
            <a:r>
              <a:rPr lang="en-US" sz="2800" dirty="0" smtClean="0"/>
              <a:t>OSHA </a:t>
            </a:r>
            <a:r>
              <a:rPr lang="en-US" sz="2800" dirty="0"/>
              <a:t>estimates the rule will save 94 lives and prevent 46 new cases of chronic beryllium disease each </a:t>
            </a:r>
            <a:r>
              <a:rPr lang="en-US" sz="2800" dirty="0" smtClean="0"/>
              <a:t>year</a:t>
            </a:r>
          </a:p>
          <a:p>
            <a:pPr marL="285750" indent="-285750">
              <a:buFont typeface="Arial" panose="020B0604020202020204" pitchFamily="34" charset="0"/>
              <a:buChar char="•"/>
            </a:pPr>
            <a:r>
              <a:rPr lang="en-US" sz="2800" dirty="0" smtClean="0"/>
              <a:t>Effective </a:t>
            </a:r>
            <a:r>
              <a:rPr lang="en-US" sz="2800" dirty="0"/>
              <a:t>date is May 20, </a:t>
            </a:r>
            <a:r>
              <a:rPr lang="en-US" sz="2800" dirty="0" smtClean="0"/>
              <a:t>2017; </a:t>
            </a:r>
          </a:p>
          <a:p>
            <a:r>
              <a:rPr lang="en-US" sz="2800" dirty="0" smtClean="0"/>
              <a:t>    (Challenges in court)</a:t>
            </a:r>
            <a:endParaRPr lang="en-US" sz="2800" dirty="0"/>
          </a:p>
          <a:p>
            <a:endParaRPr lang="en-US" sz="2400" dirty="0" smtClean="0"/>
          </a:p>
        </p:txBody>
      </p:sp>
      <p:pic>
        <p:nvPicPr>
          <p:cNvPr id="9218" name="Picture 2" descr="Image of Beryllium materia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7231" y="5181600"/>
            <a:ext cx="3162314" cy="1581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843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5" name="TextBox 4"/>
          <p:cNvSpPr txBox="1"/>
          <p:nvPr/>
        </p:nvSpPr>
        <p:spPr>
          <a:xfrm>
            <a:off x="904663" y="1295400"/>
            <a:ext cx="6450012" cy="584775"/>
          </a:xfrm>
          <a:prstGeom prst="rect">
            <a:avLst/>
          </a:prstGeom>
          <a:noFill/>
        </p:spPr>
        <p:txBody>
          <a:bodyPr wrap="square" rtlCol="0">
            <a:spAutoFit/>
          </a:bodyPr>
          <a:lstStyle/>
          <a:p>
            <a:pPr algn="ctr"/>
            <a:r>
              <a:rPr lang="en-US" sz="3200" b="1" dirty="0" smtClean="0">
                <a:solidFill>
                  <a:srgbClr val="0070C0"/>
                </a:solidFill>
              </a:rPr>
              <a:t>Higher OSHA Penalties</a:t>
            </a:r>
            <a:endParaRPr lang="en-US" sz="3200" b="1" dirty="0">
              <a:solidFill>
                <a:srgbClr val="0070C0"/>
              </a:solidFill>
            </a:endParaRPr>
          </a:p>
        </p:txBody>
      </p:sp>
      <p:grpSp>
        <p:nvGrpSpPr>
          <p:cNvPr id="14" name="Group 1"/>
          <p:cNvGrpSpPr>
            <a:grpSpLocks/>
          </p:cNvGrpSpPr>
          <p:nvPr/>
        </p:nvGrpSpPr>
        <p:grpSpPr bwMode="auto">
          <a:xfrm>
            <a:off x="26988" y="-8466"/>
            <a:ext cx="9144000" cy="11811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1" name="Rectangle 3"/>
          <p:cNvSpPr>
            <a:spLocks noChangeArrowheads="1"/>
          </p:cNvSpPr>
          <p:nvPr/>
        </p:nvSpPr>
        <p:spPr bwMode="auto">
          <a:xfrm>
            <a:off x="255588" y="2057399"/>
            <a:ext cx="843121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nSpc>
                <a:spcPct val="80000"/>
              </a:lnSpc>
              <a:buFont typeface="Arial" panose="020B0604020202090204" pitchFamily="34" charset="0"/>
              <a:buChar char="•"/>
            </a:pPr>
            <a:r>
              <a:rPr lang="en-US" sz="2800" dirty="0" smtClean="0">
                <a:latin typeface="Calibri" pitchFamily="34" charset="0"/>
                <a:cs typeface="Calibri" pitchFamily="34" charset="0"/>
              </a:rPr>
              <a:t>As of Aug. 1, 2016, the penalties OSHA can impose increased. </a:t>
            </a:r>
            <a:r>
              <a:rPr lang="en-US" sz="2800" dirty="0" smtClean="0">
                <a:latin typeface="Calibri" pitchFamily="34" charset="0"/>
                <a:cs typeface="Calibri" pitchFamily="34" charset="0"/>
              </a:rPr>
              <a:t>This </a:t>
            </a:r>
            <a:r>
              <a:rPr lang="en-US" sz="2800" dirty="0" smtClean="0">
                <a:latin typeface="Calibri" pitchFamily="34" charset="0"/>
                <a:cs typeface="Calibri" pitchFamily="34" charset="0"/>
              </a:rPr>
              <a:t>was a one-time catch-up adjustment.</a:t>
            </a:r>
          </a:p>
          <a:p>
            <a:pPr marL="457200" indent="-457200">
              <a:lnSpc>
                <a:spcPct val="80000"/>
              </a:lnSpc>
              <a:buFont typeface="Arial" panose="020B0604020202090204" pitchFamily="34" charset="0"/>
              <a:buChar char="•"/>
            </a:pPr>
            <a:r>
              <a:rPr lang="en-US" sz="2800" dirty="0" smtClean="0">
                <a:latin typeface="Calibri" pitchFamily="34" charset="0"/>
                <a:cs typeface="Calibri" pitchFamily="34" charset="0"/>
              </a:rPr>
              <a:t>There will also be annual adjustments based on inflation. New penalty amounts as of Jan. 13, 2017:</a:t>
            </a:r>
          </a:p>
          <a:p>
            <a:pPr marL="457200" indent="-457200">
              <a:lnSpc>
                <a:spcPct val="80000"/>
              </a:lnSpc>
              <a:buFont typeface="Arial" panose="020B0604020202090204" pitchFamily="34" charset="0"/>
              <a:buChar char="•"/>
            </a:pPr>
            <a:endParaRPr lang="en-US" sz="2800" dirty="0">
              <a:latin typeface="Calibri" pitchFamily="34" charset="0"/>
              <a:cs typeface="Calibri"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49874695"/>
              </p:ext>
            </p:extLst>
          </p:nvPr>
        </p:nvGraphicFramePr>
        <p:xfrm>
          <a:off x="1346994" y="3581400"/>
          <a:ext cx="6450012" cy="2590801"/>
        </p:xfrm>
        <a:graphic>
          <a:graphicData uri="http://schemas.openxmlformats.org/drawingml/2006/table">
            <a:tbl>
              <a:tblPr firstRow="1" bandRow="1">
                <a:tableStyleId>{5C22544A-7EE6-4342-B048-85BDC9FD1C3A}</a:tableStyleId>
              </a:tblPr>
              <a:tblGrid>
                <a:gridCol w="3225006"/>
                <a:gridCol w="3225006"/>
              </a:tblGrid>
              <a:tr h="418426">
                <a:tc>
                  <a:txBody>
                    <a:bodyPr/>
                    <a:lstStyle/>
                    <a:p>
                      <a:r>
                        <a:rPr lang="en-US" b="1" dirty="0"/>
                        <a:t>Type of Violation</a:t>
                      </a:r>
                      <a:endParaRPr lang="en-US" dirty="0"/>
                    </a:p>
                  </a:txBody>
                  <a:tcPr anchor="ctr"/>
                </a:tc>
                <a:tc>
                  <a:txBody>
                    <a:bodyPr/>
                    <a:lstStyle/>
                    <a:p>
                      <a:r>
                        <a:rPr lang="en-US" b="1"/>
                        <a:t>Penalty</a:t>
                      </a:r>
                      <a:endParaRPr lang="en-US"/>
                    </a:p>
                  </a:txBody>
                  <a:tcPr anchor="ctr"/>
                </a:tc>
              </a:tr>
              <a:tr h="1031735">
                <a:tc>
                  <a:txBody>
                    <a:bodyPr/>
                    <a:lstStyle/>
                    <a:p>
                      <a:endParaRPr lang="en-US" dirty="0" smtClean="0"/>
                    </a:p>
                    <a:p>
                      <a:r>
                        <a:rPr lang="en-US" dirty="0" smtClean="0"/>
                        <a:t>Serious</a:t>
                      </a:r>
                      <a:r>
                        <a:rPr lang="en-US" dirty="0"/>
                        <a:t/>
                      </a:r>
                      <a:br>
                        <a:rPr lang="en-US" dirty="0"/>
                      </a:br>
                      <a:r>
                        <a:rPr lang="en-US" dirty="0" smtClean="0"/>
                        <a:t> </a:t>
                      </a:r>
                      <a:endParaRPr lang="en-US" dirty="0"/>
                    </a:p>
                  </a:txBody>
                  <a:tcPr anchor="ctr"/>
                </a:tc>
                <a:tc>
                  <a:txBody>
                    <a:bodyPr/>
                    <a:lstStyle/>
                    <a:p>
                      <a:r>
                        <a:rPr lang="en-US"/>
                        <a:t>$12,675 per violation</a:t>
                      </a:r>
                    </a:p>
                  </a:txBody>
                  <a:tcPr anchor="ctr"/>
                </a:tc>
              </a:tr>
              <a:tr h="722214">
                <a:tc>
                  <a:txBody>
                    <a:bodyPr/>
                    <a:lstStyle/>
                    <a:p>
                      <a:r>
                        <a:rPr lang="en-US"/>
                        <a:t>Failure to Abate</a:t>
                      </a:r>
                    </a:p>
                  </a:txBody>
                  <a:tcPr anchor="ctr"/>
                </a:tc>
                <a:tc>
                  <a:txBody>
                    <a:bodyPr/>
                    <a:lstStyle/>
                    <a:p>
                      <a:r>
                        <a:rPr lang="en-US"/>
                        <a:t>$12,675 per day beyond the abatement date </a:t>
                      </a:r>
                    </a:p>
                  </a:txBody>
                  <a:tcPr anchor="ctr"/>
                </a:tc>
              </a:tr>
              <a:tr h="418426">
                <a:tc>
                  <a:txBody>
                    <a:bodyPr/>
                    <a:lstStyle/>
                    <a:p>
                      <a:r>
                        <a:rPr lang="en-US"/>
                        <a:t>Willful or Repeated</a:t>
                      </a:r>
                    </a:p>
                  </a:txBody>
                  <a:tcPr anchor="ctr"/>
                </a:tc>
                <a:tc>
                  <a:txBody>
                    <a:bodyPr/>
                    <a:lstStyle/>
                    <a:p>
                      <a:r>
                        <a:rPr lang="en-US" dirty="0"/>
                        <a:t>$126,749 per violation</a:t>
                      </a:r>
                    </a:p>
                  </a:txBody>
                  <a:tcPr anchor="ctr"/>
                </a:tc>
              </a:tr>
            </a:tbl>
          </a:graphicData>
        </a:graphic>
      </p:graphicFrame>
      <p:sp>
        <p:nvSpPr>
          <p:cNvPr id="2" name="TextBox 1"/>
          <p:cNvSpPr txBox="1"/>
          <p:nvPr/>
        </p:nvSpPr>
        <p:spPr>
          <a:xfrm>
            <a:off x="2438400" y="6338081"/>
            <a:ext cx="3276600" cy="400110"/>
          </a:xfrm>
          <a:prstGeom prst="rect">
            <a:avLst/>
          </a:prstGeom>
          <a:noFill/>
          <a:ln>
            <a:solidFill>
              <a:schemeClr val="tx1"/>
            </a:solidFill>
          </a:ln>
        </p:spPr>
        <p:txBody>
          <a:bodyPr wrap="square" rtlCol="0">
            <a:spAutoFit/>
          </a:bodyPr>
          <a:lstStyle/>
          <a:p>
            <a:r>
              <a:rPr lang="en-US" sz="2000" dirty="0" smtClean="0"/>
              <a:t>See www.osha.gov/penalties</a:t>
            </a:r>
            <a:endParaRPr lang="en-US" sz="2000" dirty="0"/>
          </a:p>
        </p:txBody>
      </p:sp>
    </p:spTree>
    <p:extLst>
      <p:ext uri="{BB962C8B-B14F-4D97-AF65-F5344CB8AC3E}">
        <p14:creationId xmlns:p14="http://schemas.microsoft.com/office/powerpoint/2010/main" val="13638629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 y="685800"/>
            <a:ext cx="7955280" cy="5486401"/>
          </a:xfrm>
          <a:prstGeom prst="rect">
            <a:avLst/>
          </a:prstGeom>
        </p:spPr>
      </p:pic>
      <p:sp>
        <p:nvSpPr>
          <p:cNvPr id="4" name="Title 3"/>
          <p:cNvSpPr>
            <a:spLocks noGrp="1"/>
          </p:cNvSpPr>
          <p:nvPr>
            <p:ph type="title"/>
          </p:nvPr>
        </p:nvSpPr>
        <p:spPr>
          <a:xfrm>
            <a:off x="457200" y="0"/>
            <a:ext cx="8229600" cy="1143000"/>
          </a:xfrm>
        </p:spPr>
        <p:txBody>
          <a:bodyPr>
            <a:normAutofit fontScale="90000"/>
          </a:bodyPr>
          <a:lstStyle/>
          <a:p>
            <a:r>
              <a:rPr lang="en-US" dirty="0" smtClean="0"/>
              <a:t>National Monthly Violation Metrics</a:t>
            </a:r>
            <a:br>
              <a:rPr lang="en-US" dirty="0" smtClean="0"/>
            </a:br>
            <a:r>
              <a:rPr lang="en-US" dirty="0" smtClean="0"/>
              <a:t>Federal OSHA</a:t>
            </a:r>
            <a:endParaRPr lang="en-US" dirty="0"/>
          </a:p>
        </p:txBody>
      </p:sp>
      <p:grpSp>
        <p:nvGrpSpPr>
          <p:cNvPr id="16" name="Group 15"/>
          <p:cNvGrpSpPr/>
          <p:nvPr/>
        </p:nvGrpSpPr>
        <p:grpSpPr>
          <a:xfrm>
            <a:off x="990600" y="5802868"/>
            <a:ext cx="3962400" cy="338554"/>
            <a:chOff x="990600" y="5802868"/>
            <a:chExt cx="3962400" cy="338554"/>
          </a:xfrm>
        </p:grpSpPr>
        <p:cxnSp>
          <p:nvCxnSpPr>
            <p:cNvPr id="3" name="Straight Connector 2"/>
            <p:cNvCxnSpPr/>
            <p:nvPr/>
          </p:nvCxnSpPr>
          <p:spPr>
            <a:xfrm>
              <a:off x="990600" y="5972145"/>
              <a:ext cx="5334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00200" y="5802868"/>
              <a:ext cx="3352800" cy="338554"/>
            </a:xfrm>
            <a:prstGeom prst="rect">
              <a:avLst/>
            </a:prstGeom>
            <a:noFill/>
          </p:spPr>
          <p:txBody>
            <a:bodyPr wrap="square" rtlCol="0">
              <a:spAutoFit/>
            </a:bodyPr>
            <a:lstStyle/>
            <a:p>
              <a:r>
                <a:rPr lang="en-US" sz="1600" dirty="0" smtClean="0"/>
                <a:t>Average, FY2013 – Dec. 2016</a:t>
              </a:r>
              <a:endParaRPr lang="en-US" sz="1600" dirty="0"/>
            </a:p>
          </p:txBody>
        </p:sp>
      </p:grpSp>
    </p:spTree>
    <p:extLst>
      <p:ext uri="{BB962C8B-B14F-4D97-AF65-F5344CB8AC3E}">
        <p14:creationId xmlns:p14="http://schemas.microsoft.com/office/powerpoint/2010/main" val="9134402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0"/>
            <a:ext cx="3101087" cy="3276600"/>
          </a:xfrm>
          <a:prstGeom prst="rect">
            <a:avLst/>
          </a:prstGeom>
          <a:solidFill>
            <a:srgbClr val="A4B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75" y="1688878"/>
            <a:ext cx="3478212" cy="280692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80000"/>
              </a:lnSpc>
              <a:spcAft>
                <a:spcPts val="600"/>
              </a:spcAft>
              <a:defRPr/>
            </a:pPr>
            <a:r>
              <a:rPr lang="en-US" sz="4400" b="1" dirty="0" smtClean="0">
                <a:solidFill>
                  <a:srgbClr val="0070C0"/>
                </a:solidFill>
                <a:effectLst>
                  <a:outerShdw blurRad="38100" dist="38100" dir="2700000" algn="tl">
                    <a:srgbClr val="000000">
                      <a:alpha val="43137"/>
                    </a:srgbClr>
                  </a:outerShdw>
                </a:effectLst>
              </a:rPr>
              <a:t>Top Ten </a:t>
            </a:r>
          </a:p>
          <a:p>
            <a:pPr algn="ctr">
              <a:lnSpc>
                <a:spcPct val="80000"/>
              </a:lnSpc>
              <a:spcAft>
                <a:spcPts val="600"/>
              </a:spcAft>
              <a:defRPr/>
            </a:pPr>
            <a:r>
              <a:rPr lang="en-US" sz="4400" b="1" dirty="0" smtClean="0">
                <a:solidFill>
                  <a:srgbClr val="0070C0"/>
                </a:solidFill>
                <a:effectLst>
                  <a:outerShdw blurRad="38100" dist="38100" dir="2700000" algn="tl">
                    <a:srgbClr val="000000">
                      <a:alpha val="43137"/>
                    </a:srgbClr>
                  </a:outerShdw>
                </a:effectLst>
              </a:rPr>
              <a:t>Violations</a:t>
            </a:r>
          </a:p>
          <a:p>
            <a:pPr algn="ctr">
              <a:spcAft>
                <a:spcPts val="1200"/>
              </a:spcAft>
              <a:defRPr/>
            </a:pPr>
            <a:r>
              <a:rPr lang="en-US" sz="2400" b="1" dirty="0" smtClean="0">
                <a:solidFill>
                  <a:schemeClr val="tx1"/>
                </a:solidFill>
              </a:rPr>
              <a:t>Most frequently cited OSHA standards </a:t>
            </a:r>
            <a:br>
              <a:rPr lang="en-US" sz="2400" b="1" dirty="0" smtClean="0">
                <a:solidFill>
                  <a:schemeClr val="tx1"/>
                </a:solidFill>
              </a:rPr>
            </a:br>
            <a:r>
              <a:rPr lang="en-US" sz="2400" b="1" dirty="0" smtClean="0">
                <a:solidFill>
                  <a:schemeClr val="tx1"/>
                </a:solidFill>
              </a:rPr>
              <a:t>during FY 2017 inspections</a:t>
            </a:r>
            <a:endParaRPr lang="en-US" sz="3200" b="1" dirty="0">
              <a:solidFill>
                <a:schemeClr val="tx1"/>
              </a:solidFill>
              <a:latin typeface="Arial Narrow" pitchFamily="34" charset="0"/>
            </a:endParaRPr>
          </a:p>
        </p:txBody>
      </p:sp>
      <p:grpSp>
        <p:nvGrpSpPr>
          <p:cNvPr id="5" name="Group 1"/>
          <p:cNvGrpSpPr>
            <a:grpSpLocks/>
          </p:cNvGrpSpPr>
          <p:nvPr/>
        </p:nvGrpSpPr>
        <p:grpSpPr bwMode="auto">
          <a:xfrm>
            <a:off x="3875" y="-5565"/>
            <a:ext cx="9144000" cy="1028700"/>
            <a:chOff x="0" y="152400"/>
            <a:chExt cx="9144000" cy="1028700"/>
          </a:xfrm>
        </p:grpSpPr>
        <p:pic>
          <p:nvPicPr>
            <p:cNvPr id="6"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8" descr="C:\Users\gchartier\AppData\Local\Microsoft\Windows\Temporary Internet Files\Content.Outlook\GGH2LIOG\OSHA_MAC_ill (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3276600" y="342900"/>
              <a:ext cx="4343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0" name="Rectangle 9"/>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 name="Rectangle 1"/>
          <p:cNvSpPr/>
          <p:nvPr/>
        </p:nvSpPr>
        <p:spPr>
          <a:xfrm>
            <a:off x="3303722" y="1635596"/>
            <a:ext cx="5840278" cy="4824398"/>
          </a:xfrm>
          <a:prstGeom prst="rect">
            <a:avLst/>
          </a:prstGeom>
        </p:spPr>
        <p:txBody>
          <a:bodyPr wrap="square">
            <a:spAutoFit/>
          </a:bodyPr>
          <a:lstStyle/>
          <a:p>
            <a:pPr>
              <a:spcAft>
                <a:spcPts val="900"/>
              </a:spcAft>
            </a:pPr>
            <a:r>
              <a:rPr lang="en-US" sz="2400" b="1" dirty="0" smtClean="0"/>
              <a:t>  1</a:t>
            </a:r>
            <a:r>
              <a:rPr lang="en-US" sz="2000" b="1" dirty="0" smtClean="0"/>
              <a:t>. </a:t>
            </a:r>
            <a:r>
              <a:rPr lang="en-US" sz="2400" b="1" dirty="0" smtClean="0"/>
              <a:t>Fall Protection—General Requirements</a:t>
            </a:r>
            <a:endParaRPr lang="en-US" sz="2400" b="1" dirty="0"/>
          </a:p>
          <a:p>
            <a:pPr>
              <a:spcAft>
                <a:spcPts val="900"/>
              </a:spcAft>
            </a:pPr>
            <a:r>
              <a:rPr lang="en-US" sz="2400" b="1" dirty="0" smtClean="0"/>
              <a:t>  2. </a:t>
            </a:r>
            <a:r>
              <a:rPr lang="en-US" sz="2400" b="1" dirty="0"/>
              <a:t>Hazard Communication</a:t>
            </a:r>
          </a:p>
          <a:p>
            <a:pPr>
              <a:spcAft>
                <a:spcPts val="900"/>
              </a:spcAft>
            </a:pPr>
            <a:r>
              <a:rPr lang="en-US" sz="2400" b="1" dirty="0" smtClean="0"/>
              <a:t>  3. Scaffolding </a:t>
            </a:r>
            <a:endParaRPr lang="en-US" sz="2400" b="1" dirty="0"/>
          </a:p>
          <a:p>
            <a:pPr>
              <a:spcAft>
                <a:spcPts val="900"/>
              </a:spcAft>
            </a:pPr>
            <a:r>
              <a:rPr lang="en-US" sz="2400" b="1" dirty="0" smtClean="0"/>
              <a:t>  4. </a:t>
            </a:r>
            <a:r>
              <a:rPr lang="en-US" sz="2400" b="1" dirty="0"/>
              <a:t>Respiratory Protection </a:t>
            </a:r>
          </a:p>
          <a:p>
            <a:pPr>
              <a:spcAft>
                <a:spcPts val="900"/>
              </a:spcAft>
            </a:pPr>
            <a:r>
              <a:rPr lang="en-US" sz="2400" b="1" dirty="0" smtClean="0"/>
              <a:t>  5. Lockout/</a:t>
            </a:r>
            <a:r>
              <a:rPr lang="en-US" sz="2400" b="1" dirty="0" err="1" smtClean="0"/>
              <a:t>Tagout</a:t>
            </a:r>
            <a:endParaRPr lang="en-US" sz="2400" b="1" dirty="0" smtClean="0"/>
          </a:p>
          <a:p>
            <a:pPr>
              <a:spcAft>
                <a:spcPts val="900"/>
              </a:spcAft>
            </a:pPr>
            <a:r>
              <a:rPr lang="en-US" sz="2400" b="1" dirty="0" smtClean="0"/>
              <a:t>  6</a:t>
            </a:r>
            <a:r>
              <a:rPr lang="en-US" sz="2400" b="1" dirty="0"/>
              <a:t>. </a:t>
            </a:r>
            <a:r>
              <a:rPr lang="en-US" sz="2400" b="1" dirty="0" smtClean="0"/>
              <a:t>Ladders</a:t>
            </a:r>
          </a:p>
          <a:p>
            <a:pPr>
              <a:spcAft>
                <a:spcPts val="900"/>
              </a:spcAft>
            </a:pPr>
            <a:r>
              <a:rPr lang="en-US" sz="2400" b="1" dirty="0" smtClean="0"/>
              <a:t>  7. Powered </a:t>
            </a:r>
            <a:r>
              <a:rPr lang="en-US" sz="2400" b="1" dirty="0"/>
              <a:t>Industrial </a:t>
            </a:r>
            <a:r>
              <a:rPr lang="en-US" sz="2400" b="1" dirty="0" smtClean="0"/>
              <a:t>Trucks</a:t>
            </a:r>
          </a:p>
          <a:p>
            <a:pPr>
              <a:spcAft>
                <a:spcPts val="900"/>
              </a:spcAft>
            </a:pPr>
            <a:r>
              <a:rPr lang="en-US" sz="2400" b="1" dirty="0" smtClean="0"/>
              <a:t>  8. Machine Guarding</a:t>
            </a:r>
          </a:p>
          <a:p>
            <a:pPr>
              <a:spcAft>
                <a:spcPts val="900"/>
              </a:spcAft>
            </a:pPr>
            <a:r>
              <a:rPr lang="en-US" sz="2400" b="1" dirty="0" smtClean="0"/>
              <a:t>  9</a:t>
            </a:r>
            <a:r>
              <a:rPr lang="en-US" sz="2400" b="1" dirty="0"/>
              <a:t>. </a:t>
            </a:r>
            <a:r>
              <a:rPr lang="en-US" sz="2400" b="1" dirty="0" smtClean="0"/>
              <a:t>Fall Protection </a:t>
            </a:r>
            <a:r>
              <a:rPr lang="en-US" sz="2400" b="1" dirty="0"/>
              <a:t>– </a:t>
            </a:r>
            <a:r>
              <a:rPr lang="en-US" sz="2400" b="1" dirty="0" smtClean="0"/>
              <a:t>Training</a:t>
            </a:r>
            <a:endParaRPr lang="en-US" sz="2400" b="1" dirty="0"/>
          </a:p>
          <a:p>
            <a:pPr>
              <a:spcAft>
                <a:spcPts val="900"/>
              </a:spcAft>
            </a:pPr>
            <a:r>
              <a:rPr lang="en-US" sz="2400" b="1" dirty="0" smtClean="0"/>
              <a:t>10. Electrical – </a:t>
            </a:r>
            <a:r>
              <a:rPr lang="en-US" sz="2400" b="1" smtClean="0"/>
              <a:t>Wiring Methods</a:t>
            </a:r>
            <a:endParaRPr lang="en-US" sz="2400" b="1" dirty="0" smtClean="0"/>
          </a:p>
        </p:txBody>
      </p:sp>
    </p:spTree>
    <p:extLst>
      <p:ext uri="{BB962C8B-B14F-4D97-AF65-F5344CB8AC3E}">
        <p14:creationId xmlns:p14="http://schemas.microsoft.com/office/powerpoint/2010/main" val="4129460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p:cNvSpPr>
            <a:spLocks noGrp="1"/>
          </p:cNvSpPr>
          <p:nvPr>
            <p:ph sz="half" idx="1"/>
          </p:nvPr>
        </p:nvSpPr>
        <p:spPr>
          <a:xfrm>
            <a:off x="190378" y="1905000"/>
            <a:ext cx="4343400" cy="2481262"/>
          </a:xfrm>
        </p:spPr>
        <p:txBody>
          <a:bodyPr/>
          <a:lstStyle/>
          <a:p>
            <a:pPr eaLnBrk="1" hangingPunct="1"/>
            <a:r>
              <a:rPr lang="en-US" altLang="en-US" sz="2200" dirty="0" smtClean="0"/>
              <a:t>Workers have a right to get training from employers on a variety of health and safety hazards and standards that employers must follow.</a:t>
            </a:r>
          </a:p>
        </p:txBody>
      </p:sp>
      <p:pic>
        <p:nvPicPr>
          <p:cNvPr id="22531" name="Content Placeholder 6" descr="Slide 17 trg.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29200" y="1524000"/>
            <a:ext cx="3525838" cy="2341563"/>
          </a:xfrm>
        </p:spPr>
      </p:pic>
      <p:sp>
        <p:nvSpPr>
          <p:cNvPr id="19461" name="Slide Number Placeholder 3"/>
          <p:cNvSpPr>
            <a:spLocks noGrp="1"/>
          </p:cNvSpPr>
          <p:nvPr>
            <p:ph type="sldNum" sz="quarter" idx="12"/>
          </p:nvPr>
        </p:nvSpPr>
        <p:spPr bwMode="auto">
          <a:ln>
            <a:miter lim="800000"/>
            <a:headEnd/>
            <a:tailEnd/>
          </a:ln>
        </p:spPr>
        <p:txBody>
          <a:bodyPr/>
          <a:lstStyle/>
          <a:p>
            <a:pPr>
              <a:defRPr/>
            </a:pPr>
            <a:fld id="{7507EA21-8544-4017-B149-04A38FBDFB6F}" type="slidenum">
              <a:rPr lang="en-US" smtClean="0">
                <a:solidFill>
                  <a:schemeClr val="tx1"/>
                </a:solidFill>
              </a:rPr>
              <a:pPr>
                <a:defRPr/>
              </a:pPr>
              <a:t>24</a:t>
            </a:fld>
            <a:endParaRPr lang="en-US" smtClean="0">
              <a:solidFill>
                <a:schemeClr val="tx1"/>
              </a:solidFill>
            </a:endParaRPr>
          </a:p>
        </p:txBody>
      </p:sp>
      <p:sp>
        <p:nvSpPr>
          <p:cNvPr id="22533" name="TextBox 4"/>
          <p:cNvSpPr txBox="1">
            <a:spLocks noChangeArrowheads="1"/>
          </p:cNvSpPr>
          <p:nvPr/>
        </p:nvSpPr>
        <p:spPr bwMode="auto">
          <a:xfrm>
            <a:off x="207963" y="528638"/>
            <a:ext cx="572926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ea typeface="ＭＳ Ｐゴシック" pitchFamily="34" charset="-128"/>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ea typeface="ＭＳ Ｐゴシック" pitchFamily="34" charset="-128"/>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ea typeface="ＭＳ Ｐゴシック" pitchFamily="34" charset="-128"/>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ea typeface="ＭＳ Ｐゴシック" pitchFamily="34" charset="-128"/>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ea typeface="ＭＳ Ｐゴシック" pitchFamily="34" charset="-128"/>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ea typeface="ＭＳ Ｐゴシック" pitchFamily="34" charset="-128"/>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ea typeface="ＭＳ Ｐゴシック" pitchFamily="34" charset="-128"/>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ea typeface="ＭＳ Ｐゴシック" pitchFamily="34" charset="-128"/>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ea typeface="ＭＳ Ｐゴシック" pitchFamily="34" charset="-128"/>
              </a:defRPr>
            </a:lvl9pPr>
          </a:lstStyle>
          <a:p>
            <a:pPr eaLnBrk="1" hangingPunct="1">
              <a:spcBef>
                <a:spcPct val="0"/>
              </a:spcBef>
              <a:buClrTx/>
              <a:buSzTx/>
              <a:buFontTx/>
              <a:buNone/>
            </a:pPr>
            <a:r>
              <a:rPr lang="en-US" altLang="en-US" sz="3200" dirty="0" smtClean="0">
                <a:latin typeface="Arial" pitchFamily="34" charset="0"/>
                <a:cs typeface="Arial" pitchFamily="34" charset="0"/>
              </a:rPr>
              <a:t>Employer’s Responsibility </a:t>
            </a:r>
            <a:r>
              <a:rPr lang="en-US" altLang="en-US" sz="3200" dirty="0">
                <a:latin typeface="Arial" pitchFamily="34" charset="0"/>
                <a:cs typeface="Arial" pitchFamily="34" charset="0"/>
              </a:rPr>
              <a:t>to</a:t>
            </a:r>
            <a:r>
              <a:rPr lang="en-US" altLang="en-US" sz="3200" dirty="0" smtClean="0">
                <a:latin typeface="Arial" pitchFamily="34" charset="0"/>
                <a:cs typeface="Arial" pitchFamily="34" charset="0"/>
              </a:rPr>
              <a:t>…</a:t>
            </a:r>
          </a:p>
          <a:p>
            <a:pPr eaLnBrk="1" hangingPunct="1">
              <a:spcBef>
                <a:spcPct val="0"/>
              </a:spcBef>
              <a:buClrTx/>
              <a:buSzTx/>
              <a:buFontTx/>
              <a:buNone/>
            </a:pPr>
            <a:r>
              <a:rPr lang="en-US" altLang="en-US" sz="3200" dirty="0" smtClean="0">
                <a:latin typeface="Arial" pitchFamily="34" charset="0"/>
                <a:cs typeface="Arial" pitchFamily="34" charset="0"/>
              </a:rPr>
              <a:t>Train </a:t>
            </a:r>
            <a:r>
              <a:rPr lang="en-US" altLang="en-US" sz="3200" dirty="0">
                <a:latin typeface="Arial" pitchFamily="34" charset="0"/>
                <a:cs typeface="Arial" pitchFamily="34" charset="0"/>
              </a:rPr>
              <a:t>Your Employees</a:t>
            </a:r>
          </a:p>
        </p:txBody>
      </p:sp>
      <p:sp>
        <p:nvSpPr>
          <p:cNvPr id="8" name="TextBox 7"/>
          <p:cNvSpPr txBox="1"/>
          <p:nvPr/>
        </p:nvSpPr>
        <p:spPr>
          <a:xfrm>
            <a:off x="457200" y="4043363"/>
            <a:ext cx="8229600" cy="2246312"/>
          </a:xfrm>
          <a:prstGeom prst="rect">
            <a:avLst/>
          </a:prstGeom>
          <a:noFill/>
        </p:spPr>
        <p:txBody>
          <a:bodyPr>
            <a:spAutoFit/>
          </a:bodyPr>
          <a:lstStyle/>
          <a:p>
            <a:pPr marL="365125" indent="-255588">
              <a:spcBef>
                <a:spcPts val="400"/>
              </a:spcBef>
              <a:buClr>
                <a:schemeClr val="accent1"/>
              </a:buClr>
              <a:buSzPct val="68000"/>
              <a:buFont typeface="Wingdings 3" pitchFamily="18" charset="2"/>
              <a:buChar char=""/>
              <a:defRPr/>
            </a:pPr>
            <a:r>
              <a:rPr lang="en-US" sz="2000" b="1" dirty="0">
                <a:latin typeface="+mn-lt"/>
                <a:ea typeface="+mn-ea"/>
              </a:rPr>
              <a:t>Required training covers topics such as, lockout-</a:t>
            </a:r>
            <a:r>
              <a:rPr lang="en-US" sz="2000" b="1" dirty="0" err="1">
                <a:latin typeface="+mn-lt"/>
                <a:ea typeface="+mn-ea"/>
              </a:rPr>
              <a:t>tagout</a:t>
            </a:r>
            <a:r>
              <a:rPr lang="en-US" sz="2000" b="1" dirty="0">
                <a:latin typeface="+mn-lt"/>
                <a:ea typeface="+mn-ea"/>
              </a:rPr>
              <a:t>, first- aid, </a:t>
            </a:r>
            <a:r>
              <a:rPr lang="en-US" sz="2000" b="1" dirty="0" err="1">
                <a:latin typeface="+mn-lt"/>
                <a:ea typeface="+mn-ea"/>
              </a:rPr>
              <a:t>bloodborne</a:t>
            </a:r>
            <a:r>
              <a:rPr lang="en-US" sz="2000" b="1" dirty="0">
                <a:latin typeface="+mn-lt"/>
                <a:ea typeface="+mn-ea"/>
              </a:rPr>
              <a:t> pathogens, </a:t>
            </a:r>
            <a:r>
              <a:rPr lang="en-US" sz="2000" b="1" dirty="0" err="1">
                <a:latin typeface="+mn-lt"/>
                <a:ea typeface="+mn-ea"/>
              </a:rPr>
              <a:t>haz</a:t>
            </a:r>
            <a:r>
              <a:rPr lang="en-US" sz="2000" b="1" dirty="0">
                <a:latin typeface="+mn-lt"/>
                <a:ea typeface="+mn-ea"/>
              </a:rPr>
              <a:t>. com., noise, confined spaces, personal protective equipment, forklift operation, emergency action plan, fire extinguishers, cranes, respiratory program (if respirators provided), among others. </a:t>
            </a:r>
          </a:p>
          <a:p>
            <a:pPr>
              <a:defRPr/>
            </a:pPr>
            <a:r>
              <a:rPr lang="en-US" sz="2000" b="1" dirty="0">
                <a:solidFill>
                  <a:srgbClr val="FF0000"/>
                </a:solidFill>
                <a:latin typeface="Arial" charset="0"/>
                <a:ea typeface="ＭＳ Ｐゴシック" pitchFamily="-105" charset="-128"/>
              </a:rPr>
              <a:t>****The Compliance Officer </a:t>
            </a:r>
            <a:r>
              <a:rPr lang="en-US" sz="2000" b="1" dirty="0" smtClean="0">
                <a:solidFill>
                  <a:srgbClr val="FF0000"/>
                </a:solidFill>
                <a:latin typeface="Arial" charset="0"/>
                <a:ea typeface="ＭＳ Ｐゴシック" pitchFamily="-105" charset="-128"/>
              </a:rPr>
              <a:t>may ask </a:t>
            </a:r>
            <a:r>
              <a:rPr lang="en-US" sz="2000" b="1" dirty="0">
                <a:solidFill>
                  <a:srgbClr val="FF0000"/>
                </a:solidFill>
                <a:latin typeface="Arial" charset="0"/>
                <a:ea typeface="ＭＳ Ｐゴシック" pitchFamily="-105" charset="-128"/>
              </a:rPr>
              <a:t>for documentation on   		these topics****</a:t>
            </a:r>
          </a:p>
        </p:txBody>
      </p:sp>
    </p:spTree>
    <p:extLst>
      <p:ext uri="{BB962C8B-B14F-4D97-AF65-F5344CB8AC3E}">
        <p14:creationId xmlns:p14="http://schemas.microsoft.com/office/powerpoint/2010/main" val="390616762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4294967295"/>
          </p:nvPr>
        </p:nvSpPr>
        <p:spPr>
          <a:xfrm>
            <a:off x="457200" y="1600200"/>
            <a:ext cx="8229600" cy="5105400"/>
          </a:xfrm>
        </p:spPr>
        <p:txBody>
          <a:bodyPr>
            <a:normAutofit lnSpcReduction="10000"/>
          </a:bodyPr>
          <a:lstStyle/>
          <a:p>
            <a:pPr eaLnBrk="1" hangingPunct="1"/>
            <a:r>
              <a:rPr lang="en-US" altLang="en-US" sz="2800" dirty="0" smtClean="0"/>
              <a:t>Provide a workplace free from recognized hazards and comply with OSHA standards</a:t>
            </a:r>
            <a:endParaRPr lang="en-US" altLang="en-US" sz="2800" b="1" dirty="0" smtClean="0"/>
          </a:p>
          <a:p>
            <a:pPr eaLnBrk="1" hangingPunct="1"/>
            <a:r>
              <a:rPr lang="en-US" altLang="en-US" sz="2800" dirty="0" smtClean="0"/>
              <a:t>Provide training required by OSHA standards</a:t>
            </a:r>
            <a:endParaRPr lang="en-US" altLang="en-US" sz="2800" b="1" dirty="0" smtClean="0"/>
          </a:p>
          <a:p>
            <a:pPr eaLnBrk="1" hangingPunct="1"/>
            <a:r>
              <a:rPr lang="en-US" altLang="en-US" sz="2800" dirty="0" smtClean="0"/>
              <a:t>Provide medical exams when required by OSHA standards and provide workers access to their exposure and medical records</a:t>
            </a:r>
            <a:endParaRPr lang="en-US" altLang="en-US" sz="2800" b="1" dirty="0" smtClean="0"/>
          </a:p>
          <a:p>
            <a:pPr eaLnBrk="1" hangingPunct="1"/>
            <a:r>
              <a:rPr lang="en-US" altLang="en-US" sz="2800" dirty="0" smtClean="0"/>
              <a:t>Not discriminate against workers who exercise their rights under the Act (Section 11(c))</a:t>
            </a:r>
            <a:endParaRPr lang="en-US" altLang="en-US" sz="2800" b="1" dirty="0" smtClean="0"/>
          </a:p>
          <a:p>
            <a:pPr eaLnBrk="1" hangingPunct="1"/>
            <a:r>
              <a:rPr lang="en-US" altLang="en-US" sz="2800" dirty="0" smtClean="0"/>
              <a:t>Post OSHA citations and abatement verification notices</a:t>
            </a:r>
            <a:endParaRPr lang="en-US" altLang="en-US" sz="2800" b="1" dirty="0" smtClean="0"/>
          </a:p>
          <a:p>
            <a:pPr eaLnBrk="1" hangingPunct="1"/>
            <a:r>
              <a:rPr lang="en-US" altLang="en-US" sz="2800" dirty="0" smtClean="0"/>
              <a:t>Provide, train, and pay for PPE</a:t>
            </a:r>
            <a:endParaRPr lang="en-US" altLang="en-US" sz="2800" b="1" dirty="0" smtClean="0"/>
          </a:p>
          <a:p>
            <a:pPr eaLnBrk="1" hangingPunct="1">
              <a:buFont typeface="Wingdings 3" pitchFamily="18" charset="2"/>
              <a:buNone/>
            </a:pPr>
            <a:endParaRPr lang="en-US" altLang="en-US" b="1" u="sng" dirty="0" smtClean="0"/>
          </a:p>
          <a:p>
            <a:pPr eaLnBrk="1" hangingPunct="1">
              <a:buFont typeface="Wingdings 3" pitchFamily="18" charset="2"/>
              <a:buNone/>
            </a:pPr>
            <a:endParaRPr lang="en-US" altLang="en-US" b="1" u="sng" dirty="0" smtClean="0"/>
          </a:p>
          <a:p>
            <a:pPr eaLnBrk="1" hangingPunct="1"/>
            <a:endParaRPr lang="en-US" altLang="en-US" dirty="0" smtClean="0"/>
          </a:p>
        </p:txBody>
      </p:sp>
      <p:sp>
        <p:nvSpPr>
          <p:cNvPr id="25604" name="Slide Number Placeholder 3"/>
          <p:cNvSpPr>
            <a:spLocks noGrp="1"/>
          </p:cNvSpPr>
          <p:nvPr>
            <p:ph type="sldNum" sz="quarter" idx="12"/>
          </p:nvPr>
        </p:nvSpPr>
        <p:spPr bwMode="auto">
          <a:xfrm>
            <a:off x="8647113" y="6408738"/>
            <a:ext cx="368300" cy="365125"/>
          </a:xfrm>
          <a:ln>
            <a:miter lim="800000"/>
            <a:headEnd/>
            <a:tailEnd/>
          </a:ln>
        </p:spPr>
        <p:txBody>
          <a:bodyPr/>
          <a:lstStyle/>
          <a:p>
            <a:pPr>
              <a:defRPr/>
            </a:pPr>
            <a:fld id="{481BFBF7-E047-4FFB-A2CB-CFABFEEF3E45}" type="slidenum">
              <a:rPr lang="en-US" smtClean="0">
                <a:solidFill>
                  <a:schemeClr val="tx1"/>
                </a:solidFill>
              </a:rPr>
              <a:pPr>
                <a:defRPr/>
              </a:pPr>
              <a:t>25</a:t>
            </a:fld>
            <a:endParaRPr lang="en-US" smtClean="0">
              <a:solidFill>
                <a:schemeClr val="tx1"/>
              </a:solidFill>
            </a:endParaRPr>
          </a:p>
        </p:txBody>
      </p:sp>
      <p:sp>
        <p:nvSpPr>
          <p:cNvPr id="26628" name="TextBox 1"/>
          <p:cNvSpPr txBox="1">
            <a:spLocks noChangeArrowheads="1"/>
          </p:cNvSpPr>
          <p:nvPr/>
        </p:nvSpPr>
        <p:spPr bwMode="auto">
          <a:xfrm>
            <a:off x="533400" y="457200"/>
            <a:ext cx="716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ea typeface="ＭＳ Ｐゴシック" pitchFamily="34" charset="-128"/>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ea typeface="ＭＳ Ｐゴシック" pitchFamily="34" charset="-128"/>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ea typeface="ＭＳ Ｐゴシック" pitchFamily="34" charset="-128"/>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ea typeface="ＭＳ Ｐゴシック" pitchFamily="34" charset="-128"/>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ea typeface="ＭＳ Ｐゴシック" pitchFamily="34" charset="-128"/>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ea typeface="ＭＳ Ｐゴシック" pitchFamily="34" charset="-128"/>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ea typeface="ＭＳ Ｐゴシック" pitchFamily="34" charset="-128"/>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ea typeface="ＭＳ Ｐゴシック" pitchFamily="34" charset="-128"/>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ea typeface="ＭＳ Ｐゴシック" pitchFamily="34" charset="-128"/>
              </a:defRPr>
            </a:lvl9pPr>
          </a:lstStyle>
          <a:p>
            <a:pPr eaLnBrk="1" hangingPunct="1">
              <a:spcBef>
                <a:spcPct val="0"/>
              </a:spcBef>
              <a:buClrTx/>
              <a:buSzTx/>
              <a:buFontTx/>
              <a:buNone/>
            </a:pPr>
            <a:r>
              <a:rPr lang="en-US" altLang="en-US" sz="3600" b="1">
                <a:latin typeface="Arial" pitchFamily="34" charset="0"/>
                <a:cs typeface="Arial" pitchFamily="34" charset="0"/>
              </a:rPr>
              <a:t>Employer’s Responsibilities:</a:t>
            </a:r>
          </a:p>
        </p:txBody>
      </p:sp>
    </p:spTree>
    <p:extLst>
      <p:ext uri="{BB962C8B-B14F-4D97-AF65-F5344CB8AC3E}">
        <p14:creationId xmlns:p14="http://schemas.microsoft.com/office/powerpoint/2010/main" val="419921400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5" name="TextBox 4"/>
          <p:cNvSpPr txBox="1"/>
          <p:nvPr/>
        </p:nvSpPr>
        <p:spPr>
          <a:xfrm>
            <a:off x="162697" y="1371600"/>
            <a:ext cx="9144000" cy="584775"/>
          </a:xfrm>
          <a:prstGeom prst="rect">
            <a:avLst/>
          </a:prstGeom>
          <a:noFill/>
        </p:spPr>
        <p:txBody>
          <a:bodyPr wrap="square" rtlCol="0">
            <a:spAutoFit/>
          </a:bodyPr>
          <a:lstStyle/>
          <a:p>
            <a:pPr algn="ctr"/>
            <a:r>
              <a:rPr lang="en-US" sz="3200" b="1" dirty="0" smtClean="0">
                <a:solidFill>
                  <a:srgbClr val="0070C0"/>
                </a:solidFill>
              </a:rPr>
              <a:t>OSHA’s Initiatives</a:t>
            </a:r>
            <a:endParaRPr lang="en-US" sz="3200" b="1" dirty="0">
              <a:solidFill>
                <a:srgbClr val="0070C0"/>
              </a:solidFill>
            </a:endParaRPr>
          </a:p>
        </p:txBody>
      </p:sp>
      <p:grpSp>
        <p:nvGrpSpPr>
          <p:cNvPr id="14" name="Group 1"/>
          <p:cNvGrpSpPr>
            <a:grpSpLocks/>
          </p:cNvGrpSpPr>
          <p:nvPr/>
        </p:nvGrpSpPr>
        <p:grpSpPr bwMode="auto">
          <a:xfrm>
            <a:off x="26988" y="-8466"/>
            <a:ext cx="9144000" cy="11811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pic>
        <p:nvPicPr>
          <p:cNvPr id="21" name="Picture 2"/>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212722" y="2080148"/>
            <a:ext cx="3368678" cy="3922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descr="A slideshow with photos depicting various workers being proactive about heat illness prevention."/>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598988" y="3810001"/>
            <a:ext cx="2899208" cy="171769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599876" y="5515512"/>
            <a:ext cx="2898320" cy="218521"/>
          </a:xfrm>
          <a:prstGeom prst="rect">
            <a:avLst/>
          </a:prstGeom>
          <a:solidFill>
            <a:srgbClr val="E46D0A"/>
          </a:solidFill>
          <a:ln>
            <a:noFill/>
          </a:ln>
        </p:spPr>
        <p:txBody>
          <a:bodyPr wrap="square" rtlCol="0">
            <a:spAutoFit/>
          </a:bodyPr>
          <a:lstStyle/>
          <a:p>
            <a:pPr algn="ctr">
              <a:lnSpc>
                <a:spcPct val="80000"/>
              </a:lnSpc>
            </a:pPr>
            <a:r>
              <a:rPr lang="en-US" sz="1000" b="1" dirty="0" smtClean="0">
                <a:solidFill>
                  <a:schemeClr val="bg1"/>
                </a:solidFill>
                <a:latin typeface="+mj-lt"/>
              </a:rPr>
              <a:t>Heat Illness Prevention</a:t>
            </a:r>
            <a:endParaRPr lang="en-US" sz="1000" b="1" dirty="0">
              <a:solidFill>
                <a:schemeClr val="bg1"/>
              </a:solidFill>
              <a:latin typeface="+mj-lt"/>
            </a:endParaRPr>
          </a:p>
        </p:txBody>
      </p:sp>
      <p:pic>
        <p:nvPicPr>
          <p:cNvPr id="28" name="Picture 27"/>
          <p:cNvPicPr/>
          <p:nvPr/>
        </p:nvPicPr>
        <p:blipFill rotWithShape="1">
          <a:blip r:embed="rId8" cstate="print">
            <a:extLst>
              <a:ext uri="{28A0092B-C50C-407E-A947-70E740481C1C}">
                <a14:useLocalDpi xmlns:a14="http://schemas.microsoft.com/office/drawing/2010/main"/>
              </a:ext>
            </a:extLst>
          </a:blip>
          <a:srcRect/>
          <a:stretch/>
        </p:blipFill>
        <p:spPr bwMode="auto">
          <a:xfrm>
            <a:off x="3943168" y="2438400"/>
            <a:ext cx="4286432" cy="1066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38272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Box 4"/>
          <p:cNvSpPr txBox="1">
            <a:spLocks noChangeArrowheads="1"/>
          </p:cNvSpPr>
          <p:nvPr/>
        </p:nvSpPr>
        <p:spPr bwMode="auto">
          <a:xfrm>
            <a:off x="1128669" y="2971800"/>
            <a:ext cx="71421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spcAft>
                <a:spcPts val="1800"/>
              </a:spcAft>
              <a:buClr>
                <a:srgbClr val="0070C0"/>
              </a:buClr>
              <a:buSzPct val="110000"/>
              <a:buFont typeface="Wingdings" panose="05000000000000000000" pitchFamily="2" charset="2"/>
              <a:buChar char="§"/>
              <a:defRPr/>
            </a:pPr>
            <a:endParaRPr lang="en-US" altLang="en-US" sz="2600" dirty="0">
              <a:latin typeface="Calibri" pitchFamily="34" charset="0"/>
            </a:endParaRPr>
          </a:p>
        </p:txBody>
      </p:sp>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8" name="TextBox 4"/>
          <p:cNvSpPr txBox="1">
            <a:spLocks noChangeArrowheads="1"/>
          </p:cNvSpPr>
          <p:nvPr/>
        </p:nvSpPr>
        <p:spPr bwMode="auto">
          <a:xfrm>
            <a:off x="0" y="1569141"/>
            <a:ext cx="91440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spcAft>
                <a:spcPts val="600"/>
              </a:spcAft>
              <a:buClr>
                <a:schemeClr val="bg2">
                  <a:lumMod val="75000"/>
                </a:schemeClr>
              </a:buClr>
              <a:buSzPct val="110000"/>
              <a:defRPr/>
            </a:pPr>
            <a:r>
              <a:rPr lang="en-US" altLang="en-US" sz="4000" b="1" dirty="0" smtClean="0">
                <a:solidFill>
                  <a:srgbClr val="0070C0"/>
                </a:solidFill>
                <a:latin typeface="Calibri" pitchFamily="34" charset="0"/>
              </a:rPr>
              <a:t>  Safety and  Health Programs </a:t>
            </a:r>
            <a:br>
              <a:rPr lang="en-US" altLang="en-US" sz="4000" b="1" dirty="0" smtClean="0">
                <a:solidFill>
                  <a:srgbClr val="0070C0"/>
                </a:solidFill>
                <a:latin typeface="Calibri" pitchFamily="34" charset="0"/>
              </a:rPr>
            </a:br>
            <a:endParaRPr lang="en-US" dirty="0"/>
          </a:p>
        </p:txBody>
      </p:sp>
      <p:grpSp>
        <p:nvGrpSpPr>
          <p:cNvPr id="14" name="Group 1"/>
          <p:cNvGrpSpPr>
            <a:grpSpLocks/>
          </p:cNvGrpSpPr>
          <p:nvPr/>
        </p:nvGrpSpPr>
        <p:grpSpPr bwMode="auto">
          <a:xfrm>
            <a:off x="-16046" y="1388"/>
            <a:ext cx="9144000" cy="10287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419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402" y="2286000"/>
            <a:ext cx="8759952" cy="3846576"/>
          </a:xfrm>
          <a:prstGeom prst="rect">
            <a:avLst/>
          </a:prstGeom>
          <a:ln>
            <a:noFill/>
          </a:ln>
        </p:spPr>
      </p:pic>
    </p:spTree>
    <p:extLst>
      <p:ext uri="{BB962C8B-B14F-4D97-AF65-F5344CB8AC3E}">
        <p14:creationId xmlns:p14="http://schemas.microsoft.com/office/powerpoint/2010/main" val="1245390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Box 4"/>
          <p:cNvSpPr txBox="1">
            <a:spLocks noChangeArrowheads="1"/>
          </p:cNvSpPr>
          <p:nvPr/>
        </p:nvSpPr>
        <p:spPr bwMode="auto">
          <a:xfrm>
            <a:off x="1128669" y="2971800"/>
            <a:ext cx="71421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spcAft>
                <a:spcPts val="1800"/>
              </a:spcAft>
              <a:buClr>
                <a:srgbClr val="0070C0"/>
              </a:buClr>
              <a:buSzPct val="110000"/>
              <a:buFont typeface="Wingdings" panose="05000000000000000000" pitchFamily="2" charset="2"/>
              <a:buChar char="§"/>
              <a:defRPr/>
            </a:pPr>
            <a:endParaRPr lang="en-US" altLang="en-US" sz="2600" dirty="0">
              <a:latin typeface="Calibri" pitchFamily="34" charset="0"/>
            </a:endParaRPr>
          </a:p>
        </p:txBody>
      </p:sp>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8" name="TextBox 4"/>
          <p:cNvSpPr txBox="1">
            <a:spLocks noChangeArrowheads="1"/>
          </p:cNvSpPr>
          <p:nvPr/>
        </p:nvSpPr>
        <p:spPr bwMode="auto">
          <a:xfrm>
            <a:off x="0" y="1371600"/>
            <a:ext cx="91440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spcAft>
                <a:spcPts val="600"/>
              </a:spcAft>
              <a:buClr>
                <a:schemeClr val="bg2">
                  <a:lumMod val="75000"/>
                </a:schemeClr>
              </a:buClr>
              <a:buSzPct val="110000"/>
              <a:defRPr/>
            </a:pPr>
            <a:r>
              <a:rPr lang="en-US" altLang="en-US" sz="4000" b="1" dirty="0" smtClean="0">
                <a:solidFill>
                  <a:srgbClr val="0070C0"/>
                </a:solidFill>
                <a:latin typeface="Calibri" pitchFamily="34" charset="0"/>
              </a:rPr>
              <a:t>  Safety and  Health Programs Work </a:t>
            </a:r>
            <a:br>
              <a:rPr lang="en-US" altLang="en-US" sz="4000" b="1" dirty="0" smtClean="0">
                <a:solidFill>
                  <a:srgbClr val="0070C0"/>
                </a:solidFill>
                <a:latin typeface="Calibri" pitchFamily="34" charset="0"/>
              </a:rPr>
            </a:br>
            <a:endParaRPr lang="en-US" dirty="0"/>
          </a:p>
        </p:txBody>
      </p:sp>
      <p:grpSp>
        <p:nvGrpSpPr>
          <p:cNvPr id="14" name="Group 1"/>
          <p:cNvGrpSpPr>
            <a:grpSpLocks/>
          </p:cNvGrpSpPr>
          <p:nvPr/>
        </p:nvGrpSpPr>
        <p:grpSpPr bwMode="auto">
          <a:xfrm>
            <a:off x="-16046" y="1388"/>
            <a:ext cx="9144000" cy="10287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419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154" y="2209800"/>
            <a:ext cx="8229600" cy="3810000"/>
          </a:xfrm>
          <a:prstGeom prst="rect">
            <a:avLst/>
          </a:prstGeom>
        </p:spPr>
      </p:pic>
    </p:spTree>
    <p:extLst>
      <p:ext uri="{BB962C8B-B14F-4D97-AF65-F5344CB8AC3E}">
        <p14:creationId xmlns:p14="http://schemas.microsoft.com/office/powerpoint/2010/main" val="1071363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Box 4"/>
          <p:cNvSpPr txBox="1">
            <a:spLocks noChangeArrowheads="1"/>
          </p:cNvSpPr>
          <p:nvPr/>
        </p:nvSpPr>
        <p:spPr bwMode="auto">
          <a:xfrm>
            <a:off x="1128669" y="2971800"/>
            <a:ext cx="71421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spcAft>
                <a:spcPts val="1800"/>
              </a:spcAft>
              <a:buClr>
                <a:srgbClr val="0070C0"/>
              </a:buClr>
              <a:buSzPct val="110000"/>
              <a:buFont typeface="Wingdings" panose="05000000000000000000" pitchFamily="2" charset="2"/>
              <a:buChar char="§"/>
              <a:defRPr/>
            </a:pPr>
            <a:endParaRPr lang="en-US" altLang="en-US" sz="2600" dirty="0">
              <a:latin typeface="Calibri" pitchFamily="34" charset="0"/>
            </a:endParaRPr>
          </a:p>
        </p:txBody>
      </p:sp>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8" name="TextBox 4"/>
          <p:cNvSpPr txBox="1">
            <a:spLocks noChangeArrowheads="1"/>
          </p:cNvSpPr>
          <p:nvPr/>
        </p:nvSpPr>
        <p:spPr bwMode="auto">
          <a:xfrm>
            <a:off x="-73711" y="1181540"/>
            <a:ext cx="9144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spcAft>
                <a:spcPts val="600"/>
              </a:spcAft>
              <a:buClr>
                <a:schemeClr val="bg2">
                  <a:lumMod val="75000"/>
                </a:schemeClr>
              </a:buClr>
              <a:buSzPct val="110000"/>
              <a:defRPr/>
            </a:pPr>
            <a:r>
              <a:rPr lang="en-US" altLang="en-US" sz="4000" b="1" dirty="0" smtClean="0">
                <a:solidFill>
                  <a:srgbClr val="0070C0"/>
                </a:solidFill>
                <a:latin typeface="Calibri" pitchFamily="34" charset="0"/>
              </a:rPr>
              <a:t>  </a:t>
            </a:r>
            <a:r>
              <a:rPr lang="en-US" altLang="en-US" sz="3200" b="1" dirty="0" smtClean="0">
                <a:solidFill>
                  <a:srgbClr val="0070C0"/>
                </a:solidFill>
                <a:latin typeface="Calibri" pitchFamily="34" charset="0"/>
              </a:rPr>
              <a:t>OSHA’s Recommended Practices for Safety and  Health Programs </a:t>
            </a:r>
            <a:r>
              <a:rPr lang="en-US" altLang="en-US" sz="4000" b="1" dirty="0" smtClean="0">
                <a:solidFill>
                  <a:srgbClr val="0070C0"/>
                </a:solidFill>
                <a:latin typeface="Calibri" pitchFamily="34" charset="0"/>
              </a:rPr>
              <a:t/>
            </a:r>
            <a:br>
              <a:rPr lang="en-US" altLang="en-US" sz="4000" b="1" dirty="0" smtClean="0">
                <a:solidFill>
                  <a:srgbClr val="0070C0"/>
                </a:solidFill>
                <a:latin typeface="Calibri" pitchFamily="34" charset="0"/>
              </a:rPr>
            </a:br>
            <a:endParaRPr lang="en-US" dirty="0"/>
          </a:p>
        </p:txBody>
      </p:sp>
      <p:grpSp>
        <p:nvGrpSpPr>
          <p:cNvPr id="14" name="Group 1"/>
          <p:cNvGrpSpPr>
            <a:grpSpLocks/>
          </p:cNvGrpSpPr>
          <p:nvPr/>
        </p:nvGrpSpPr>
        <p:grpSpPr bwMode="auto">
          <a:xfrm>
            <a:off x="-16046" y="1388"/>
            <a:ext cx="9144000" cy="10287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419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 name="Rectangle 1"/>
          <p:cNvSpPr/>
          <p:nvPr/>
        </p:nvSpPr>
        <p:spPr>
          <a:xfrm>
            <a:off x="628478" y="2590800"/>
            <a:ext cx="4934122" cy="3231654"/>
          </a:xfrm>
          <a:prstGeom prst="rect">
            <a:avLst/>
          </a:prstGeom>
        </p:spPr>
        <p:txBody>
          <a:bodyPr wrap="square">
            <a:spAutoFit/>
          </a:bodyPr>
          <a:lstStyle/>
          <a:p>
            <a:pPr marL="228600" indent="-228600">
              <a:spcBef>
                <a:spcPts val="1200"/>
              </a:spcBef>
              <a:buFont typeface="+mj-lt"/>
              <a:buAutoNum type="arabicPeriod"/>
            </a:pPr>
            <a:r>
              <a:rPr lang="en-US" dirty="0"/>
              <a:t>Management leadership</a:t>
            </a:r>
          </a:p>
          <a:p>
            <a:pPr marL="228600" indent="-228600">
              <a:spcBef>
                <a:spcPts val="1200"/>
              </a:spcBef>
              <a:buFont typeface="+mj-lt"/>
              <a:buAutoNum type="arabicPeriod"/>
            </a:pPr>
            <a:r>
              <a:rPr lang="en-US" dirty="0"/>
              <a:t>Worker participation</a:t>
            </a:r>
          </a:p>
          <a:p>
            <a:pPr marL="228600" indent="-228600">
              <a:spcBef>
                <a:spcPts val="1200"/>
              </a:spcBef>
              <a:buFont typeface="+mj-lt"/>
              <a:buAutoNum type="arabicPeriod"/>
            </a:pPr>
            <a:r>
              <a:rPr lang="en-US" dirty="0"/>
              <a:t>Hazard identification and assessment</a:t>
            </a:r>
          </a:p>
          <a:p>
            <a:pPr marL="228600" indent="-228600">
              <a:spcBef>
                <a:spcPts val="1200"/>
              </a:spcBef>
              <a:buFont typeface="+mj-lt"/>
              <a:buAutoNum type="arabicPeriod"/>
            </a:pPr>
            <a:r>
              <a:rPr lang="en-US" dirty="0"/>
              <a:t>Hazard prevention and control</a:t>
            </a:r>
          </a:p>
          <a:p>
            <a:pPr marL="228600" indent="-228600">
              <a:spcBef>
                <a:spcPts val="1200"/>
              </a:spcBef>
              <a:buFont typeface="+mj-lt"/>
              <a:buAutoNum type="arabicPeriod"/>
            </a:pPr>
            <a:r>
              <a:rPr lang="en-US" dirty="0"/>
              <a:t>Education and training</a:t>
            </a:r>
          </a:p>
          <a:p>
            <a:pPr marL="228600" indent="-228600">
              <a:spcBef>
                <a:spcPts val="1200"/>
              </a:spcBef>
              <a:buFont typeface="+mj-lt"/>
              <a:buAutoNum type="arabicPeriod"/>
            </a:pPr>
            <a:r>
              <a:rPr lang="en-US" dirty="0"/>
              <a:t>Program evaluation and improvement</a:t>
            </a:r>
          </a:p>
          <a:p>
            <a:pPr marL="228600" indent="-228600">
              <a:spcBef>
                <a:spcPts val="1200"/>
              </a:spcBef>
              <a:buFont typeface="+mj-lt"/>
              <a:buAutoNum type="arabicPeriod"/>
            </a:pPr>
            <a:r>
              <a:rPr lang="en-US" dirty="0"/>
              <a:t>Communication and coordination for host employers, contractors and staffing agencies</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9241" y="2138895"/>
            <a:ext cx="4135464" cy="4135464"/>
          </a:xfrm>
          <a:prstGeom prst="rect">
            <a:avLst/>
          </a:prstGeom>
        </p:spPr>
      </p:pic>
    </p:spTree>
    <p:extLst>
      <p:ext uri="{BB962C8B-B14F-4D97-AF65-F5344CB8AC3E}">
        <p14:creationId xmlns:p14="http://schemas.microsoft.com/office/powerpoint/2010/main" val="2674679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
          <p:cNvGrpSpPr>
            <a:grpSpLocks/>
          </p:cNvGrpSpPr>
          <p:nvPr/>
        </p:nvGrpSpPr>
        <p:grpSpPr bwMode="auto">
          <a:xfrm>
            <a:off x="0" y="152401"/>
            <a:ext cx="9144000" cy="1029139"/>
            <a:chOff x="0" y="152400"/>
            <a:chExt cx="9144000" cy="1028700"/>
          </a:xfrm>
        </p:grpSpPr>
        <p:pic>
          <p:nvPicPr>
            <p:cNvPr id="11"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16" name="TextBox 2"/>
          <p:cNvSpPr txBox="1">
            <a:spLocks noChangeArrowheads="1"/>
          </p:cNvSpPr>
          <p:nvPr/>
        </p:nvSpPr>
        <p:spPr bwMode="auto">
          <a:xfrm>
            <a:off x="1371600" y="2651879"/>
            <a:ext cx="678180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0"/>
              </a:spcBef>
              <a:spcAft>
                <a:spcPts val="1800"/>
              </a:spcAft>
              <a:buClr>
                <a:srgbClr val="0070C0"/>
              </a:buClr>
              <a:buSzPct val="110000"/>
              <a:buFont typeface="Wingdings" pitchFamily="2" charset="2"/>
              <a:buChar char="§"/>
            </a:pPr>
            <a:r>
              <a:rPr lang="en-US" sz="2600" b="1" dirty="0">
                <a:latin typeface="+mn-lt"/>
              </a:rPr>
              <a:t>More than </a:t>
            </a:r>
            <a:r>
              <a:rPr lang="en-US" sz="2600" b="1" dirty="0">
                <a:solidFill>
                  <a:srgbClr val="0070C0"/>
                </a:solidFill>
                <a:latin typeface="+mn-lt"/>
              </a:rPr>
              <a:t>4,000</a:t>
            </a:r>
            <a:r>
              <a:rPr lang="en-US" sz="2600" b="1" dirty="0">
                <a:latin typeface="+mn-lt"/>
              </a:rPr>
              <a:t> Americans die from workplace injuries every year</a:t>
            </a:r>
            <a:r>
              <a:rPr lang="en-US" sz="2600" b="1" dirty="0" smtClean="0">
                <a:latin typeface="+mn-lt"/>
              </a:rPr>
              <a:t>.</a:t>
            </a:r>
            <a:endParaRPr lang="en-US" sz="2600" b="1" dirty="0">
              <a:latin typeface="+mn-lt"/>
            </a:endParaRPr>
          </a:p>
          <a:p>
            <a:pPr>
              <a:spcBef>
                <a:spcPts val="0"/>
              </a:spcBef>
              <a:spcAft>
                <a:spcPts val="1800"/>
              </a:spcAft>
              <a:buClr>
                <a:srgbClr val="0070C0"/>
              </a:buClr>
              <a:buSzPct val="110000"/>
              <a:buFont typeface="Wingdings" pitchFamily="2" charset="2"/>
              <a:buChar char="§"/>
            </a:pPr>
            <a:r>
              <a:rPr lang="en-US" sz="2600" b="1" dirty="0">
                <a:latin typeface="+mn-lt"/>
              </a:rPr>
              <a:t>Perhaps as many as </a:t>
            </a:r>
            <a:r>
              <a:rPr lang="en-US" sz="2600" b="1" dirty="0">
                <a:solidFill>
                  <a:srgbClr val="0070C0"/>
                </a:solidFill>
                <a:latin typeface="+mn-lt"/>
              </a:rPr>
              <a:t>50,000</a:t>
            </a:r>
            <a:r>
              <a:rPr lang="en-US" sz="2600" b="1" dirty="0">
                <a:latin typeface="+mn-lt"/>
              </a:rPr>
              <a:t> workers die from illnesses in which workplace exposures were </a:t>
            </a:r>
            <a:r>
              <a:rPr lang="en-US" sz="2600" b="1" dirty="0" smtClean="0">
                <a:latin typeface="+mn-lt"/>
              </a:rPr>
              <a:t/>
            </a:r>
            <a:br>
              <a:rPr lang="en-US" sz="2600" b="1" dirty="0" smtClean="0">
                <a:latin typeface="+mn-lt"/>
              </a:rPr>
            </a:br>
            <a:r>
              <a:rPr lang="en-US" sz="2600" b="1" dirty="0" smtClean="0">
                <a:latin typeface="+mn-lt"/>
              </a:rPr>
              <a:t>a </a:t>
            </a:r>
            <a:r>
              <a:rPr lang="en-US" sz="2600" b="1" dirty="0">
                <a:latin typeface="+mn-lt"/>
              </a:rPr>
              <a:t>contributing factor</a:t>
            </a:r>
            <a:r>
              <a:rPr lang="en-US" sz="2600" b="1" dirty="0" smtClean="0">
                <a:latin typeface="+mn-lt"/>
              </a:rPr>
              <a:t>.</a:t>
            </a:r>
            <a:endParaRPr lang="en-US" sz="2600" b="1" dirty="0">
              <a:latin typeface="+mn-lt"/>
            </a:endParaRPr>
          </a:p>
          <a:p>
            <a:pPr>
              <a:spcBef>
                <a:spcPts val="0"/>
              </a:spcBef>
              <a:spcAft>
                <a:spcPts val="1800"/>
              </a:spcAft>
              <a:buClr>
                <a:srgbClr val="0070C0"/>
              </a:buClr>
              <a:buSzPct val="110000"/>
              <a:buFont typeface="Wingdings" pitchFamily="2" charset="2"/>
              <a:buChar char="§"/>
            </a:pPr>
            <a:r>
              <a:rPr lang="en-US" sz="2600" b="1" dirty="0" smtClean="0">
                <a:latin typeface="+mn-lt"/>
              </a:rPr>
              <a:t>More than </a:t>
            </a:r>
            <a:r>
              <a:rPr lang="en-US" sz="2600" b="1" dirty="0" smtClean="0">
                <a:solidFill>
                  <a:srgbClr val="0070C0"/>
                </a:solidFill>
                <a:latin typeface="+mn-lt"/>
              </a:rPr>
              <a:t>3 </a:t>
            </a:r>
            <a:r>
              <a:rPr lang="en-US" sz="2600" b="1" dirty="0">
                <a:solidFill>
                  <a:srgbClr val="0070C0"/>
                </a:solidFill>
                <a:latin typeface="+mn-lt"/>
              </a:rPr>
              <a:t>million </a:t>
            </a:r>
            <a:r>
              <a:rPr lang="en-US" sz="2600" b="1" dirty="0">
                <a:latin typeface="+mn-lt"/>
              </a:rPr>
              <a:t>workers suffer a serious non fatal injury or  illness annually. </a:t>
            </a:r>
          </a:p>
        </p:txBody>
      </p:sp>
      <p:sp>
        <p:nvSpPr>
          <p:cNvPr id="17" name="TextBox 1"/>
          <p:cNvSpPr txBox="1">
            <a:spLocks noChangeArrowheads="1"/>
          </p:cNvSpPr>
          <p:nvPr/>
        </p:nvSpPr>
        <p:spPr bwMode="auto">
          <a:xfrm>
            <a:off x="-48701" y="1676400"/>
            <a:ext cx="9128125"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defRPr/>
            </a:pPr>
            <a:r>
              <a:rPr lang="en-US" altLang="en-US" sz="4400" b="1" dirty="0">
                <a:solidFill>
                  <a:srgbClr val="0070C0"/>
                </a:solidFill>
                <a:latin typeface="Calibri" panose="020F0502020204030204" pitchFamily="34" charset="0"/>
              </a:rPr>
              <a:t>OSHA’s Continuing Mission</a:t>
            </a:r>
            <a:endParaRPr lang="en-US" altLang="en-US" sz="4400" b="1" dirty="0" smtClean="0">
              <a:solidFill>
                <a:srgbClr val="0070C0"/>
              </a:solidFill>
              <a:latin typeface="Calibri" panose="020F0502020204030204" pitchFamily="34" charset="0"/>
            </a:endParaRPr>
          </a:p>
        </p:txBody>
      </p:sp>
      <p:grpSp>
        <p:nvGrpSpPr>
          <p:cNvPr id="9" name="Group 1"/>
          <p:cNvGrpSpPr>
            <a:grpSpLocks/>
          </p:cNvGrpSpPr>
          <p:nvPr/>
        </p:nvGrpSpPr>
        <p:grpSpPr bwMode="auto">
          <a:xfrm>
            <a:off x="11713" y="19050"/>
            <a:ext cx="9144000" cy="1028700"/>
            <a:chOff x="0" y="152400"/>
            <a:chExt cx="9144000" cy="1028700"/>
          </a:xfrm>
        </p:grpSpPr>
        <p:pic>
          <p:nvPicPr>
            <p:cNvPr id="12"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
            <p:cNvSpPr txBox="1">
              <a:spLocks noChangeArrowheads="1"/>
            </p:cNvSpPr>
            <p:nvPr/>
          </p:nvSpPr>
          <p:spPr bwMode="auto">
            <a:xfrm>
              <a:off x="3276599" y="342900"/>
              <a:ext cx="40268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21" name="Rectangle 20"/>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Tree>
    <p:extLst>
      <p:ext uri="{BB962C8B-B14F-4D97-AF65-F5344CB8AC3E}">
        <p14:creationId xmlns:p14="http://schemas.microsoft.com/office/powerpoint/2010/main" val="7414656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Box 4"/>
          <p:cNvSpPr txBox="1">
            <a:spLocks noChangeArrowheads="1"/>
          </p:cNvSpPr>
          <p:nvPr/>
        </p:nvSpPr>
        <p:spPr bwMode="auto">
          <a:xfrm>
            <a:off x="1128669" y="2971800"/>
            <a:ext cx="71421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spcAft>
                <a:spcPts val="1800"/>
              </a:spcAft>
              <a:buClr>
                <a:srgbClr val="0070C0"/>
              </a:buClr>
              <a:buSzPct val="110000"/>
              <a:buFont typeface="Wingdings" panose="05000000000000000000" pitchFamily="2" charset="2"/>
              <a:buChar char="§"/>
              <a:defRPr/>
            </a:pPr>
            <a:endParaRPr lang="en-US" altLang="en-US" sz="2600" dirty="0">
              <a:latin typeface="Calibri" pitchFamily="34" charset="0"/>
            </a:endParaRPr>
          </a:p>
        </p:txBody>
      </p:sp>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8" name="TextBox 4"/>
          <p:cNvSpPr txBox="1">
            <a:spLocks noChangeArrowheads="1"/>
          </p:cNvSpPr>
          <p:nvPr/>
        </p:nvSpPr>
        <p:spPr bwMode="auto">
          <a:xfrm>
            <a:off x="-37875" y="1009079"/>
            <a:ext cx="9144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spcAft>
                <a:spcPts val="600"/>
              </a:spcAft>
              <a:buClr>
                <a:schemeClr val="bg2">
                  <a:lumMod val="75000"/>
                </a:schemeClr>
              </a:buClr>
              <a:buSzPct val="110000"/>
              <a:defRPr/>
            </a:pPr>
            <a:r>
              <a:rPr lang="en-US" altLang="en-US" sz="4000" b="1" dirty="0" smtClean="0">
                <a:solidFill>
                  <a:srgbClr val="0070C0"/>
                </a:solidFill>
                <a:latin typeface="Calibri" pitchFamily="34" charset="0"/>
              </a:rPr>
              <a:t>  </a:t>
            </a:r>
            <a:r>
              <a:rPr lang="en-US" altLang="en-US" sz="3200" b="1" dirty="0" smtClean="0">
                <a:solidFill>
                  <a:srgbClr val="0070C0"/>
                </a:solidFill>
                <a:latin typeface="Calibri" pitchFamily="34" charset="0"/>
              </a:rPr>
              <a:t>OSHA’s Recommended Practices for Safety and  Health Programs: Website</a:t>
            </a:r>
            <a:r>
              <a:rPr lang="en-US" altLang="en-US" sz="4000" b="1" dirty="0" smtClean="0">
                <a:solidFill>
                  <a:srgbClr val="0070C0"/>
                </a:solidFill>
                <a:latin typeface="Calibri" pitchFamily="34" charset="0"/>
              </a:rPr>
              <a:t/>
            </a:r>
            <a:br>
              <a:rPr lang="en-US" altLang="en-US" sz="4000" b="1" dirty="0" smtClean="0">
                <a:solidFill>
                  <a:srgbClr val="0070C0"/>
                </a:solidFill>
                <a:latin typeface="Calibri" pitchFamily="34" charset="0"/>
              </a:rPr>
            </a:br>
            <a:endParaRPr lang="en-US" dirty="0"/>
          </a:p>
        </p:txBody>
      </p:sp>
      <p:grpSp>
        <p:nvGrpSpPr>
          <p:cNvPr id="14" name="Group 1"/>
          <p:cNvGrpSpPr>
            <a:grpSpLocks/>
          </p:cNvGrpSpPr>
          <p:nvPr/>
        </p:nvGrpSpPr>
        <p:grpSpPr bwMode="auto">
          <a:xfrm>
            <a:off x="-16046" y="1388"/>
            <a:ext cx="9144000" cy="10287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419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4" name="TextBox 23"/>
          <p:cNvSpPr txBox="1"/>
          <p:nvPr/>
        </p:nvSpPr>
        <p:spPr>
          <a:xfrm>
            <a:off x="2667000" y="6172200"/>
            <a:ext cx="3406702" cy="400110"/>
          </a:xfrm>
          <a:prstGeom prst="rect">
            <a:avLst/>
          </a:prstGeom>
          <a:noFill/>
        </p:spPr>
        <p:txBody>
          <a:bodyPr wrap="none" lIns="0" tIns="0" rIns="0" bIns="0" rtlCol="0">
            <a:spAutoFit/>
          </a:bodyPr>
          <a:lstStyle/>
          <a:p>
            <a:pPr algn="ctr"/>
            <a:r>
              <a:rPr lang="en-US" sz="2600" spc="-30" dirty="0" err="1">
                <a:latin typeface="Arial" charset="0"/>
                <a:ea typeface="Arial" charset="0"/>
                <a:cs typeface="Arial" charset="0"/>
              </a:rPr>
              <a:t>osha.gov</a:t>
            </a:r>
            <a:r>
              <a:rPr lang="en-US" sz="2600" spc="-30" dirty="0">
                <a:latin typeface="Arial" charset="0"/>
                <a:ea typeface="Arial" charset="0"/>
                <a:cs typeface="Arial" charset="0"/>
              </a:rPr>
              <a:t>/</a:t>
            </a:r>
            <a:r>
              <a:rPr lang="en-US" sz="2600" spc="-30" dirty="0" err="1">
                <a:latin typeface="Arial" charset="0"/>
                <a:ea typeface="Arial" charset="0"/>
                <a:cs typeface="Arial" charset="0"/>
              </a:rPr>
              <a:t>shpguidelines</a:t>
            </a:r>
            <a:endParaRPr lang="en-US" sz="2600" spc="-30" dirty="0">
              <a:latin typeface="Arial" charset="0"/>
              <a:ea typeface="Arial" charset="0"/>
              <a:cs typeface="Arial" charset="0"/>
            </a:endParaRPr>
          </a:p>
        </p:txBody>
      </p:sp>
      <p:pic>
        <p:nvPicPr>
          <p:cNvPr id="26" name="Picture 25"/>
          <p:cNvPicPr/>
          <p:nvPr/>
        </p:nvPicPr>
        <p:blipFill rotWithShape="1">
          <a:blip r:embed="rId6" cstate="print">
            <a:extLst>
              <a:ext uri="{28A0092B-C50C-407E-A947-70E740481C1C}">
                <a14:useLocalDpi xmlns:a14="http://schemas.microsoft.com/office/drawing/2010/main" val="0"/>
              </a:ext>
            </a:extLst>
          </a:blip>
          <a:srcRect/>
          <a:stretch/>
        </p:blipFill>
        <p:spPr bwMode="auto">
          <a:xfrm>
            <a:off x="1106015" y="2133600"/>
            <a:ext cx="6719931" cy="41148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29334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Box 4"/>
          <p:cNvSpPr txBox="1">
            <a:spLocks noChangeArrowheads="1"/>
          </p:cNvSpPr>
          <p:nvPr/>
        </p:nvSpPr>
        <p:spPr bwMode="auto">
          <a:xfrm>
            <a:off x="1128669" y="2971800"/>
            <a:ext cx="71421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spcAft>
                <a:spcPts val="1800"/>
              </a:spcAft>
              <a:buClr>
                <a:srgbClr val="0070C0"/>
              </a:buClr>
              <a:buSzPct val="110000"/>
              <a:buFont typeface="Wingdings" panose="05000000000000000000" pitchFamily="2" charset="2"/>
              <a:buChar char="§"/>
              <a:defRPr/>
            </a:pPr>
            <a:endParaRPr lang="en-US" altLang="en-US" sz="2600" dirty="0">
              <a:latin typeface="Calibri" pitchFamily="34" charset="0"/>
            </a:endParaRPr>
          </a:p>
        </p:txBody>
      </p:sp>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8" name="TextBox 4"/>
          <p:cNvSpPr txBox="1">
            <a:spLocks noChangeArrowheads="1"/>
          </p:cNvSpPr>
          <p:nvPr/>
        </p:nvSpPr>
        <p:spPr bwMode="auto">
          <a:xfrm>
            <a:off x="300125" y="1851901"/>
            <a:ext cx="8599229"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 typeface="Arial" panose="020B0604020202020204" pitchFamily="34" charset="0"/>
              <a:buChar char="•"/>
            </a:pPr>
            <a:r>
              <a:rPr lang="en-US" altLang="en-US" sz="2800" dirty="0" smtClean="0">
                <a:latin typeface="Calibri" pitchFamily="34" charset="0"/>
              </a:rPr>
              <a:t>Safe and Sound Week: Was held June 12-18 2017.</a:t>
            </a:r>
          </a:p>
          <a:p>
            <a:pPr>
              <a:buFont typeface="Arial" panose="020B0604020202020204" pitchFamily="34" charset="0"/>
              <a:buChar char="•"/>
            </a:pPr>
            <a:endParaRPr lang="en-US" altLang="en-US" sz="2800" dirty="0" smtClean="0">
              <a:latin typeface="Calibri" pitchFamily="34" charset="0"/>
            </a:endParaRPr>
          </a:p>
          <a:p>
            <a:pPr>
              <a:buFont typeface="Arial" panose="020B0604020202020204" pitchFamily="34" charset="0"/>
              <a:buChar char="•"/>
            </a:pPr>
            <a:r>
              <a:rPr lang="en-US" altLang="en-US" sz="2800" dirty="0" smtClean="0">
                <a:latin typeface="Calibri" pitchFamily="34" charset="0"/>
              </a:rPr>
              <a:t>National Safety Stand-down to promote proactive safety and health activities, such as implementation/enhancement of safety and health programs</a:t>
            </a:r>
          </a:p>
          <a:p>
            <a:pPr marL="0" indent="0"/>
            <a:endParaRPr lang="en-US" altLang="en-US" sz="2800" dirty="0" smtClean="0">
              <a:latin typeface="Calibri" pitchFamily="34" charset="0"/>
            </a:endParaRPr>
          </a:p>
          <a:p>
            <a:pPr>
              <a:buFont typeface="Arial" panose="020B0604020202020204" pitchFamily="34" charset="0"/>
              <a:buChar char="•"/>
            </a:pPr>
            <a:r>
              <a:rPr lang="en-US" altLang="en-US" sz="2800" dirty="0" smtClean="0">
                <a:latin typeface="Calibri" pitchFamily="34" charset="0"/>
              </a:rPr>
              <a:t>OSHA is working with NIOSH/ASSE/NSC/AIHA</a:t>
            </a:r>
            <a:r>
              <a:rPr lang="en-US" altLang="en-US" sz="2400" b="1" dirty="0" smtClean="0">
                <a:latin typeface="Calibri" pitchFamily="34" charset="0"/>
              </a:rPr>
              <a:t/>
            </a:r>
            <a:br>
              <a:rPr lang="en-US" altLang="en-US" sz="2400" b="1" dirty="0" smtClean="0">
                <a:latin typeface="Calibri" pitchFamily="34" charset="0"/>
              </a:rPr>
            </a:br>
            <a:endParaRPr lang="en-US" sz="2400" dirty="0"/>
          </a:p>
        </p:txBody>
      </p:sp>
      <p:grpSp>
        <p:nvGrpSpPr>
          <p:cNvPr id="14" name="Group 1"/>
          <p:cNvGrpSpPr>
            <a:grpSpLocks/>
          </p:cNvGrpSpPr>
          <p:nvPr/>
        </p:nvGrpSpPr>
        <p:grpSpPr bwMode="auto">
          <a:xfrm>
            <a:off x="-16046" y="1388"/>
            <a:ext cx="9144000" cy="10287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419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 name="Rectangle 1"/>
          <p:cNvSpPr/>
          <p:nvPr/>
        </p:nvSpPr>
        <p:spPr>
          <a:xfrm>
            <a:off x="523005" y="1262316"/>
            <a:ext cx="7993086" cy="523220"/>
          </a:xfrm>
          <a:prstGeom prst="rect">
            <a:avLst/>
          </a:prstGeom>
        </p:spPr>
        <p:txBody>
          <a:bodyPr wrap="none">
            <a:spAutoFit/>
          </a:bodyPr>
          <a:lstStyle/>
          <a:p>
            <a:r>
              <a:rPr lang="en-US" altLang="en-US" sz="2800" b="1" dirty="0" smtClean="0">
                <a:solidFill>
                  <a:srgbClr val="0070C0"/>
                </a:solidFill>
                <a:latin typeface="Calibri" pitchFamily="34" charset="0"/>
              </a:rPr>
              <a:t>Safe and Sound Week: June </a:t>
            </a:r>
            <a:r>
              <a:rPr lang="en-US" altLang="en-US" sz="2800" b="1" dirty="0" smtClean="0">
                <a:solidFill>
                  <a:srgbClr val="0070C0"/>
                </a:solidFill>
                <a:latin typeface="Calibri" pitchFamily="34" charset="0"/>
              </a:rPr>
              <a:t>2017    (</a:t>
            </a:r>
            <a:r>
              <a:rPr lang="en-US" altLang="en-US" sz="2800" b="1" i="1" dirty="0" smtClean="0">
                <a:solidFill>
                  <a:srgbClr val="0070C0"/>
                </a:solidFill>
                <a:latin typeface="Calibri" pitchFamily="34" charset="0"/>
              </a:rPr>
              <a:t>Inaugural Event)</a:t>
            </a:r>
            <a:endParaRPr lang="en-US" altLang="en-US" sz="2800" b="1" i="1" dirty="0">
              <a:solidFill>
                <a:srgbClr val="0070C0"/>
              </a:solidFill>
              <a:latin typeface="Calibri" pitchFamily="34" charset="0"/>
            </a:endParaRPr>
          </a:p>
        </p:txBody>
      </p:sp>
      <p:pic>
        <p:nvPicPr>
          <p:cNvPr id="22"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399" y="5085611"/>
            <a:ext cx="2864999" cy="1737713"/>
          </a:xfrm>
          <a:prstGeom prst="rect">
            <a:avLst/>
          </a:prstGeom>
        </p:spPr>
      </p:pic>
    </p:spTree>
    <p:extLst>
      <p:ext uri="{BB962C8B-B14F-4D97-AF65-F5344CB8AC3E}">
        <p14:creationId xmlns:p14="http://schemas.microsoft.com/office/powerpoint/2010/main" val="15034016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Box 4"/>
          <p:cNvSpPr txBox="1">
            <a:spLocks noChangeArrowheads="1"/>
          </p:cNvSpPr>
          <p:nvPr/>
        </p:nvSpPr>
        <p:spPr bwMode="auto">
          <a:xfrm>
            <a:off x="1128669" y="2971800"/>
            <a:ext cx="71421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spcAft>
                <a:spcPts val="1800"/>
              </a:spcAft>
              <a:buClr>
                <a:srgbClr val="0070C0"/>
              </a:buClr>
              <a:buSzPct val="110000"/>
              <a:buFont typeface="Wingdings" panose="05000000000000000000" pitchFamily="2" charset="2"/>
              <a:buChar char="§"/>
              <a:defRPr/>
            </a:pPr>
            <a:endParaRPr lang="en-US" altLang="en-US" sz="2600" dirty="0">
              <a:latin typeface="Calibri" pitchFamily="34" charset="0"/>
            </a:endParaRPr>
          </a:p>
        </p:txBody>
      </p:sp>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8" name="TextBox 4"/>
          <p:cNvSpPr txBox="1">
            <a:spLocks noChangeArrowheads="1"/>
          </p:cNvSpPr>
          <p:nvPr/>
        </p:nvSpPr>
        <p:spPr bwMode="auto">
          <a:xfrm>
            <a:off x="-16046" y="1168459"/>
            <a:ext cx="91440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spcAft>
                <a:spcPts val="600"/>
              </a:spcAft>
              <a:buClr>
                <a:schemeClr val="bg2">
                  <a:lumMod val="75000"/>
                </a:schemeClr>
              </a:buClr>
              <a:buSzPct val="110000"/>
              <a:defRPr/>
            </a:pPr>
            <a:r>
              <a:rPr lang="en-US" altLang="en-US" sz="4000" b="1" dirty="0" smtClean="0">
                <a:solidFill>
                  <a:srgbClr val="0070C0"/>
                </a:solidFill>
                <a:latin typeface="Calibri" pitchFamily="34" charset="0"/>
              </a:rPr>
              <a:t>  Campaign Website</a:t>
            </a:r>
            <a:br>
              <a:rPr lang="en-US" altLang="en-US" sz="4000" b="1" dirty="0" smtClean="0">
                <a:solidFill>
                  <a:srgbClr val="0070C0"/>
                </a:solidFill>
                <a:latin typeface="Calibri" pitchFamily="34" charset="0"/>
              </a:rPr>
            </a:br>
            <a:endParaRPr lang="en-US" dirty="0"/>
          </a:p>
        </p:txBody>
      </p:sp>
      <p:grpSp>
        <p:nvGrpSpPr>
          <p:cNvPr id="14" name="Group 1"/>
          <p:cNvGrpSpPr>
            <a:grpSpLocks/>
          </p:cNvGrpSpPr>
          <p:nvPr/>
        </p:nvGrpSpPr>
        <p:grpSpPr bwMode="auto">
          <a:xfrm>
            <a:off x="-16046" y="1388"/>
            <a:ext cx="9144000" cy="10287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419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1" name="TextBox 20"/>
          <p:cNvSpPr txBox="1"/>
          <p:nvPr/>
        </p:nvSpPr>
        <p:spPr>
          <a:xfrm>
            <a:off x="2698637" y="6248400"/>
            <a:ext cx="3447419" cy="400110"/>
          </a:xfrm>
          <a:prstGeom prst="rect">
            <a:avLst/>
          </a:prstGeom>
          <a:noFill/>
        </p:spPr>
        <p:txBody>
          <a:bodyPr wrap="none" lIns="0" tIns="0" rIns="0" bIns="0" rtlCol="0">
            <a:spAutoFit/>
          </a:bodyPr>
          <a:lstStyle/>
          <a:p>
            <a:pPr algn="ctr"/>
            <a:r>
              <a:rPr lang="en-US" sz="2600" spc="-30" dirty="0" smtClean="0">
                <a:latin typeface="Arial" charset="0"/>
                <a:ea typeface="Arial" charset="0"/>
                <a:cs typeface="Arial" charset="0"/>
              </a:rPr>
              <a:t>osha.gov/</a:t>
            </a:r>
            <a:r>
              <a:rPr lang="en-US" sz="2600" spc="-30" dirty="0" err="1" smtClean="0">
                <a:latin typeface="Arial" charset="0"/>
                <a:ea typeface="Arial" charset="0"/>
                <a:cs typeface="Arial" charset="0"/>
              </a:rPr>
              <a:t>shpcampaign</a:t>
            </a:r>
            <a:endParaRPr lang="en-US" sz="2600" spc="-30" dirty="0">
              <a:latin typeface="Arial" charset="0"/>
              <a:ea typeface="Arial" charset="0"/>
              <a:cs typeface="Arial" charset="0"/>
            </a:endParaRPr>
          </a:p>
        </p:txBody>
      </p:sp>
      <p:pic>
        <p:nvPicPr>
          <p:cNvPr id="23" name="Picture 22"/>
          <p:cNvPicPr/>
          <p:nvPr/>
        </p:nvPicPr>
        <p:blipFill rotWithShape="1">
          <a:blip r:embed="rId6" cstate="print">
            <a:extLst>
              <a:ext uri="{28A0092B-C50C-407E-A947-70E740481C1C}">
                <a14:useLocalDpi xmlns:a14="http://schemas.microsoft.com/office/drawing/2010/main" val="0"/>
              </a:ext>
            </a:extLst>
          </a:blip>
          <a:srcRect/>
          <a:stretch/>
        </p:blipFill>
        <p:spPr bwMode="auto">
          <a:xfrm>
            <a:off x="896937" y="1828800"/>
            <a:ext cx="7126117" cy="4343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84289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6" descr="http://upload.wikimedia.org/wikipedia/commons/thumb/3/32/Blank_US_Map.svg/640px-Blank_US_Map.svg.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14400" y="1676400"/>
            <a:ext cx="738909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
          <p:cNvGrpSpPr>
            <a:grpSpLocks/>
          </p:cNvGrpSpPr>
          <p:nvPr/>
        </p:nvGrpSpPr>
        <p:grpSpPr bwMode="auto">
          <a:xfrm>
            <a:off x="0" y="152401"/>
            <a:ext cx="9144000" cy="1029139"/>
            <a:chOff x="0" y="152400"/>
            <a:chExt cx="9144000" cy="1028700"/>
          </a:xfrm>
        </p:grpSpPr>
        <p:pic>
          <p:nvPicPr>
            <p:cNvPr id="12" name="Picture 7" descr="C:\Users\gchartier\AppData\Local\Microsoft\Windows\Temporary Internet Files\Content.Outlook\GGH2LIOG\Summit_Graphic.jpg"/>
            <p:cNvPicPr>
              <a:picLocks noChangeAspect="1" noChangeArrowheads="1"/>
            </p:cNvPicPr>
            <p:nvPr/>
          </p:nvPicPr>
          <p:blipFill>
            <a:blip r:embed="rId4"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8" descr="C:\Users\gchartier\AppData\Local\Microsoft\Windows\Temporary Internet Files\Content.Outlook\GGH2LIOG\OSHA_MAC_ill (2).pn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16" name="TextBox 3"/>
          <p:cNvSpPr txBox="1">
            <a:spLocks noChangeArrowheads="1"/>
          </p:cNvSpPr>
          <p:nvPr/>
        </p:nvSpPr>
        <p:spPr bwMode="auto">
          <a:xfrm>
            <a:off x="990600" y="2503944"/>
            <a:ext cx="7315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0070C0"/>
              </a:buClr>
              <a:buSzPct val="100000"/>
              <a:buFont typeface="Wingdings" pitchFamily="2" charset="2"/>
              <a:buChar char="§"/>
              <a:defRPr/>
            </a:pPr>
            <a:r>
              <a:rPr lang="en-US" altLang="en-US" sz="2800" b="1" dirty="0" smtClean="0">
                <a:latin typeface="Calibri" panose="020F0502020204030204" pitchFamily="34" charset="0"/>
                <a:cs typeface="Arial" charset="0"/>
              </a:rPr>
              <a:t>3 </a:t>
            </a:r>
            <a:r>
              <a:rPr lang="en-US" altLang="en-US" sz="2800" b="1" dirty="0">
                <a:latin typeface="Calibri" panose="020F0502020204030204" pitchFamily="34" charset="0"/>
                <a:cs typeface="Arial" charset="0"/>
              </a:rPr>
              <a:t>million people are employed by staffing companies every week</a:t>
            </a:r>
            <a:r>
              <a:rPr lang="en-US" altLang="en-US" sz="2800" b="1" dirty="0" smtClean="0">
                <a:latin typeface="Calibri" panose="020F0502020204030204" pitchFamily="34" charset="0"/>
                <a:cs typeface="Arial" charset="0"/>
              </a:rPr>
              <a:t>.</a:t>
            </a:r>
          </a:p>
          <a:p>
            <a:pPr marL="228600" indent="0" eaLnBrk="1" hangingPunct="1">
              <a:buClr>
                <a:srgbClr val="0070C0"/>
              </a:buClr>
              <a:buSzPct val="100000"/>
              <a:defRPr/>
            </a:pPr>
            <a:r>
              <a:rPr lang="en-US" altLang="en-US" sz="2800" b="1" dirty="0" smtClean="0">
                <a:latin typeface="Calibri" panose="020F0502020204030204" pitchFamily="34" charset="0"/>
                <a:cs typeface="Arial" charset="0"/>
              </a:rPr>
              <a:t> </a:t>
            </a:r>
            <a:endParaRPr lang="en-US" altLang="en-US" sz="2800" b="1" dirty="0">
              <a:latin typeface="Calibri" panose="020F0502020204030204" pitchFamily="34" charset="0"/>
              <a:cs typeface="Arial" charset="0"/>
            </a:endParaRPr>
          </a:p>
          <a:p>
            <a:pPr eaLnBrk="1" hangingPunct="1">
              <a:buClr>
                <a:srgbClr val="0070C0"/>
              </a:buClr>
              <a:buSzPct val="100000"/>
              <a:buFont typeface="Wingdings" pitchFamily="2" charset="2"/>
              <a:buChar char="§"/>
              <a:defRPr/>
            </a:pPr>
            <a:r>
              <a:rPr lang="en-US" altLang="en-US" sz="2800" b="1" smtClean="0">
                <a:latin typeface="Calibri" panose="020F0502020204030204" pitchFamily="34" charset="0"/>
                <a:cs typeface="Arial" charset="0"/>
              </a:rPr>
              <a:t>11 </a:t>
            </a:r>
            <a:r>
              <a:rPr lang="en-US" altLang="en-US" sz="2800" b="1" dirty="0">
                <a:latin typeface="Calibri" panose="020F0502020204030204" pitchFamily="34" charset="0"/>
                <a:cs typeface="Arial" charset="0"/>
              </a:rPr>
              <a:t>million temporary and contract employees are hired by U.S. staffing firms over the course of a year. </a:t>
            </a:r>
            <a:endParaRPr lang="en-US" altLang="en-US" sz="2800" b="1" dirty="0" smtClean="0">
              <a:latin typeface="Calibri" panose="020F0502020204030204" pitchFamily="34" charset="0"/>
              <a:cs typeface="Arial" charset="0"/>
            </a:endParaRPr>
          </a:p>
        </p:txBody>
      </p:sp>
      <p:sp>
        <p:nvSpPr>
          <p:cNvPr id="17" name="Shape 16"/>
          <p:cNvSpPr/>
          <p:nvPr/>
        </p:nvSpPr>
        <p:spPr>
          <a:xfrm>
            <a:off x="978877" y="2551799"/>
            <a:ext cx="6798980" cy="3235835"/>
          </a:xfrm>
          <a:prstGeom prst="swooshArrow">
            <a:avLst>
              <a:gd name="adj1" fmla="val 25000"/>
              <a:gd name="adj2" fmla="val 25000"/>
            </a:avLst>
          </a:prstGeom>
          <a:solidFill>
            <a:srgbClr val="0070C0">
              <a:alpha val="40000"/>
            </a:srgbClr>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grpSp>
        <p:nvGrpSpPr>
          <p:cNvPr id="10" name="Group 1"/>
          <p:cNvGrpSpPr>
            <a:grpSpLocks/>
          </p:cNvGrpSpPr>
          <p:nvPr/>
        </p:nvGrpSpPr>
        <p:grpSpPr bwMode="auto">
          <a:xfrm>
            <a:off x="13494" y="0"/>
            <a:ext cx="9144000" cy="1028700"/>
            <a:chOff x="0" y="152400"/>
            <a:chExt cx="9144000" cy="1028700"/>
          </a:xfrm>
        </p:grpSpPr>
        <p:pic>
          <p:nvPicPr>
            <p:cNvPr id="18" name="Picture 7" descr="C:\Users\gchartier\AppData\Local\Microsoft\Windows\Temporary Internet Files\Content.Outlook\GGH2LIOG\Summit_Graphic.jpg"/>
            <p:cNvPicPr>
              <a:picLocks noChangeAspect="1" noChangeArrowheads="1"/>
            </p:cNvPicPr>
            <p:nvPr/>
          </p:nvPicPr>
          <p:blipFill>
            <a:blip r:embed="rId4"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 name="Picture 8" descr="C:\Users\gchartier\AppData\Local\Microsoft\Windows\Temporary Internet Files\Content.Outlook\GGH2LIOG\OSHA_MAC_ill (2).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
            <p:cNvSpPr txBox="1">
              <a:spLocks noChangeArrowheads="1"/>
            </p:cNvSpPr>
            <p:nvPr/>
          </p:nvSpPr>
          <p:spPr bwMode="auto">
            <a:xfrm>
              <a:off x="3276600" y="342900"/>
              <a:ext cx="426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22" name="Rectangle 21"/>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22"/>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 name="TextBox 1"/>
          <p:cNvSpPr txBox="1"/>
          <p:nvPr/>
        </p:nvSpPr>
        <p:spPr>
          <a:xfrm>
            <a:off x="152400" y="6172200"/>
            <a:ext cx="2649700" cy="923330"/>
          </a:xfrm>
          <a:prstGeom prst="rect">
            <a:avLst/>
          </a:prstGeom>
          <a:noFill/>
        </p:spPr>
        <p:txBody>
          <a:bodyPr wrap="none" rtlCol="0">
            <a:spAutoFit/>
          </a:bodyPr>
          <a:lstStyle/>
          <a:p>
            <a:endParaRPr lang="en-US" b="1" dirty="0" smtClean="0">
              <a:latin typeface="+mn-lt"/>
            </a:endParaRPr>
          </a:p>
          <a:p>
            <a:r>
              <a:rPr lang="en-US" sz="1200" dirty="0" smtClean="0">
                <a:latin typeface="+mn-lt"/>
              </a:rPr>
              <a:t>Source: American Staffing Association</a:t>
            </a:r>
            <a:r>
              <a:rPr lang="en-US" b="1" dirty="0" smtClean="0">
                <a:latin typeface="+mn-lt"/>
              </a:rPr>
              <a:t> </a:t>
            </a:r>
          </a:p>
          <a:p>
            <a:r>
              <a:rPr lang="en-US" b="1" dirty="0" smtClean="0">
                <a:latin typeface="+mn-lt"/>
              </a:rPr>
              <a:t> </a:t>
            </a:r>
            <a:endParaRPr lang="en-US" b="1" dirty="0">
              <a:latin typeface="+mn-lt"/>
            </a:endParaRPr>
          </a:p>
        </p:txBody>
      </p:sp>
      <p:sp>
        <p:nvSpPr>
          <p:cNvPr id="3" name="Rectangle 2"/>
          <p:cNvSpPr/>
          <p:nvPr/>
        </p:nvSpPr>
        <p:spPr>
          <a:xfrm>
            <a:off x="1906853" y="1199346"/>
            <a:ext cx="5603833" cy="954107"/>
          </a:xfrm>
          <a:prstGeom prst="rect">
            <a:avLst/>
          </a:prstGeom>
        </p:spPr>
        <p:txBody>
          <a:bodyPr wrap="square">
            <a:spAutoFit/>
          </a:bodyPr>
          <a:lstStyle/>
          <a:p>
            <a:r>
              <a:rPr lang="en-US" altLang="en-US" sz="2800" b="1" dirty="0">
                <a:solidFill>
                  <a:srgbClr val="0070C0"/>
                </a:solidFill>
                <a:latin typeface="Calibri" pitchFamily="34" charset="0"/>
              </a:rPr>
              <a:t>Protecting </a:t>
            </a:r>
            <a:r>
              <a:rPr lang="en-US" altLang="en-US" sz="2800" b="1" dirty="0" smtClean="0">
                <a:solidFill>
                  <a:srgbClr val="0070C0"/>
                </a:solidFill>
                <a:latin typeface="Calibri" pitchFamily="34" charset="0"/>
              </a:rPr>
              <a:t>Temporary Workers </a:t>
            </a:r>
            <a:r>
              <a:rPr lang="en-US" altLang="en-US" sz="2800" b="1" dirty="0">
                <a:solidFill>
                  <a:srgbClr val="0070C0"/>
                </a:solidFill>
                <a:latin typeface="Calibri" pitchFamily="34" charset="0"/>
              </a:rPr>
              <a:t/>
            </a:r>
            <a:br>
              <a:rPr lang="en-US" altLang="en-US" sz="2800" b="1" dirty="0">
                <a:solidFill>
                  <a:srgbClr val="0070C0"/>
                </a:solidFill>
                <a:latin typeface="Calibri" pitchFamily="34" charset="0"/>
              </a:rPr>
            </a:br>
            <a:endParaRPr lang="en-US" sz="2800" dirty="0"/>
          </a:p>
        </p:txBody>
      </p:sp>
    </p:spTree>
    <p:extLst>
      <p:ext uri="{BB962C8B-B14F-4D97-AF65-F5344CB8AC3E}">
        <p14:creationId xmlns:p14="http://schemas.microsoft.com/office/powerpoint/2010/main" val="1482977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Box 4"/>
          <p:cNvSpPr txBox="1">
            <a:spLocks noChangeArrowheads="1"/>
          </p:cNvSpPr>
          <p:nvPr/>
        </p:nvSpPr>
        <p:spPr bwMode="auto">
          <a:xfrm>
            <a:off x="1163637" y="2971800"/>
            <a:ext cx="7142163"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spcAft>
                <a:spcPts val="1800"/>
              </a:spcAft>
              <a:buClr>
                <a:srgbClr val="0070C0"/>
              </a:buClr>
              <a:buSzPct val="110000"/>
              <a:buFont typeface="Wingdings" panose="05000000000000000000" pitchFamily="2" charset="2"/>
              <a:buChar char="§"/>
              <a:defRPr/>
            </a:pPr>
            <a:r>
              <a:rPr lang="en-US" altLang="en-US" sz="2600" b="1" dirty="0" smtClean="0">
                <a:latin typeface="Calibri" panose="020F0502020204030204" pitchFamily="34" charset="0"/>
              </a:rPr>
              <a:t>Both host </a:t>
            </a:r>
            <a:r>
              <a:rPr lang="en-US" altLang="en-US" sz="2600" b="1" dirty="0">
                <a:latin typeface="Calibri" panose="020F0502020204030204" pitchFamily="34" charset="0"/>
              </a:rPr>
              <a:t>employers and staffing agencies </a:t>
            </a:r>
            <a:r>
              <a:rPr lang="en-US" altLang="en-US" sz="2600" dirty="0">
                <a:latin typeface="Calibri" panose="020F0502020204030204" pitchFamily="34" charset="0"/>
              </a:rPr>
              <a:t>have roles in complying with workplace health and safety requirements and they share responsibility </a:t>
            </a:r>
            <a:r>
              <a:rPr lang="en-US" altLang="en-US" sz="2600" dirty="0" smtClean="0">
                <a:latin typeface="Calibri" panose="020F0502020204030204" pitchFamily="34" charset="0"/>
              </a:rPr>
              <a:t>for </a:t>
            </a:r>
            <a:r>
              <a:rPr lang="en-US" altLang="en-US" sz="2600" dirty="0">
                <a:latin typeface="Calibri" panose="020F0502020204030204" pitchFamily="34" charset="0"/>
              </a:rPr>
              <a:t>ensuring worker safety and health</a:t>
            </a:r>
            <a:r>
              <a:rPr lang="en-US" altLang="en-US" sz="2600" dirty="0" smtClean="0">
                <a:latin typeface="Calibri" panose="020F0502020204030204" pitchFamily="34" charset="0"/>
              </a:rPr>
              <a:t>.</a:t>
            </a:r>
          </a:p>
          <a:p>
            <a:pPr eaLnBrk="1" hangingPunct="1">
              <a:spcBef>
                <a:spcPts val="0"/>
              </a:spcBef>
              <a:spcAft>
                <a:spcPts val="1200"/>
              </a:spcAft>
              <a:buClr>
                <a:srgbClr val="0070C0"/>
              </a:buClr>
              <a:buSzPct val="110000"/>
              <a:buFont typeface="Wingdings" panose="05000000000000000000" pitchFamily="2" charset="2"/>
              <a:buChar char="§"/>
            </a:pPr>
            <a:r>
              <a:rPr lang="en-US" altLang="en-US" sz="2600" dirty="0">
                <a:latin typeface="Calibri" pitchFamily="34" charset="0"/>
              </a:rPr>
              <a:t>Legally, </a:t>
            </a:r>
            <a:r>
              <a:rPr lang="en-US" altLang="en-US" sz="2600" b="1" dirty="0">
                <a:latin typeface="Calibri" pitchFamily="34" charset="0"/>
              </a:rPr>
              <a:t>both the host employer and the staffing agency</a:t>
            </a:r>
            <a:r>
              <a:rPr lang="en-US" altLang="en-US" sz="2600" dirty="0">
                <a:latin typeface="Calibri" pitchFamily="34" charset="0"/>
              </a:rPr>
              <a:t> are employers of the temporary worker. </a:t>
            </a:r>
          </a:p>
        </p:txBody>
      </p:sp>
      <p:grpSp>
        <p:nvGrpSpPr>
          <p:cNvPr id="9" name="Group 1"/>
          <p:cNvGrpSpPr>
            <a:grpSpLocks/>
          </p:cNvGrpSpPr>
          <p:nvPr/>
        </p:nvGrpSpPr>
        <p:grpSpPr bwMode="auto">
          <a:xfrm>
            <a:off x="23775" y="41189"/>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8" name="TextBox 4"/>
          <p:cNvSpPr txBox="1">
            <a:spLocks noChangeArrowheads="1"/>
          </p:cNvSpPr>
          <p:nvPr/>
        </p:nvSpPr>
        <p:spPr bwMode="auto">
          <a:xfrm>
            <a:off x="0" y="1569141"/>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spcAft>
                <a:spcPts val="600"/>
              </a:spcAft>
              <a:buClr>
                <a:schemeClr val="bg2">
                  <a:lumMod val="75000"/>
                </a:schemeClr>
              </a:buClr>
              <a:buSzPct val="110000"/>
              <a:defRPr/>
            </a:pPr>
            <a:r>
              <a:rPr lang="en-US" altLang="en-US" sz="4000" b="1" dirty="0" smtClean="0">
                <a:solidFill>
                  <a:srgbClr val="0070C0"/>
                </a:solidFill>
                <a:latin typeface="Calibri" pitchFamily="34" charset="0"/>
              </a:rPr>
              <a:t>  Protecting Temporary Workers: </a:t>
            </a:r>
            <a:br>
              <a:rPr lang="en-US" altLang="en-US" sz="4000" b="1" dirty="0" smtClean="0">
                <a:solidFill>
                  <a:srgbClr val="0070C0"/>
                </a:solidFill>
                <a:latin typeface="Calibri" pitchFamily="34" charset="0"/>
              </a:rPr>
            </a:br>
            <a:r>
              <a:rPr lang="en-US" altLang="en-US" sz="3200" b="1" dirty="0" smtClean="0">
                <a:latin typeface="Calibri" pitchFamily="34" charset="0"/>
              </a:rPr>
              <a:t>A joint responsibility</a:t>
            </a:r>
            <a:endParaRPr lang="en-US" dirty="0"/>
          </a:p>
        </p:txBody>
      </p:sp>
      <p:grpSp>
        <p:nvGrpSpPr>
          <p:cNvPr id="14" name="Group 1"/>
          <p:cNvGrpSpPr>
            <a:grpSpLocks/>
          </p:cNvGrpSpPr>
          <p:nvPr/>
        </p:nvGrpSpPr>
        <p:grpSpPr bwMode="auto">
          <a:xfrm>
            <a:off x="23775" y="0"/>
            <a:ext cx="9144000" cy="10287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419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 name="TextBox 1"/>
          <p:cNvSpPr txBox="1"/>
          <p:nvPr/>
        </p:nvSpPr>
        <p:spPr>
          <a:xfrm>
            <a:off x="1" y="6019800"/>
            <a:ext cx="9144000" cy="769441"/>
          </a:xfrm>
          <a:prstGeom prst="rect">
            <a:avLst/>
          </a:prstGeom>
          <a:noFill/>
        </p:spPr>
        <p:txBody>
          <a:bodyPr wrap="square" rtlCol="0">
            <a:spAutoFit/>
          </a:bodyPr>
          <a:lstStyle/>
          <a:p>
            <a:pPr algn="ctr"/>
            <a:r>
              <a:rPr lang="en-US" altLang="en-US" sz="2600" b="1" dirty="0">
                <a:solidFill>
                  <a:srgbClr val="0070C0"/>
                </a:solidFill>
                <a:latin typeface="Calibri" pitchFamily="34" charset="0"/>
              </a:rPr>
              <a:t>Shared control over worker </a:t>
            </a:r>
            <a:r>
              <a:rPr lang="en-US" altLang="en-US" sz="2600" b="1" dirty="0" smtClean="0">
                <a:solidFill>
                  <a:srgbClr val="0070C0"/>
                </a:solidFill>
                <a:latin typeface="Calibri" pitchFamily="34" charset="0"/>
              </a:rPr>
              <a:t> =  Shared </a:t>
            </a:r>
            <a:r>
              <a:rPr lang="en-US" altLang="en-US" sz="2600" b="1" dirty="0">
                <a:solidFill>
                  <a:srgbClr val="0070C0"/>
                </a:solidFill>
                <a:latin typeface="Calibri" pitchFamily="34" charset="0"/>
              </a:rPr>
              <a:t>responsibility for worker</a:t>
            </a:r>
          </a:p>
          <a:p>
            <a:endParaRPr lang="en-US" dirty="0"/>
          </a:p>
        </p:txBody>
      </p:sp>
    </p:spTree>
    <p:extLst>
      <p:ext uri="{BB962C8B-B14F-4D97-AF65-F5344CB8AC3E}">
        <p14:creationId xmlns:p14="http://schemas.microsoft.com/office/powerpoint/2010/main" val="14419604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0" y="1498600"/>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400" b="1" dirty="0" smtClean="0">
                <a:solidFill>
                  <a:srgbClr val="0070C0"/>
                </a:solidFill>
                <a:latin typeface="Calibri" pitchFamily="34" charset="0"/>
              </a:rPr>
              <a:t>Why Are Temp Workers At High Risk of Injury?</a:t>
            </a:r>
            <a:endParaRPr lang="en-US" altLang="en-US" sz="3400" b="1" dirty="0">
              <a:solidFill>
                <a:srgbClr val="0070C0"/>
              </a:solidFill>
              <a:latin typeface="Calibri" pitchFamily="34" charset="0"/>
            </a:endParaRPr>
          </a:p>
        </p:txBody>
      </p:sp>
      <p:sp>
        <p:nvSpPr>
          <p:cNvPr id="2054" name="TextBox 4"/>
          <p:cNvSpPr txBox="1">
            <a:spLocks noChangeArrowheads="1"/>
          </p:cNvSpPr>
          <p:nvPr/>
        </p:nvSpPr>
        <p:spPr bwMode="auto">
          <a:xfrm>
            <a:off x="641350" y="2385484"/>
            <a:ext cx="751205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rgbClr val="0082A9"/>
              </a:buClr>
              <a:buFont typeface="Wingdings" panose="05000000000000000000" pitchFamily="2" charset="2"/>
              <a:buChar char="§"/>
              <a:defRPr/>
            </a:pPr>
            <a:r>
              <a:rPr lang="en-US" altLang="en-US" sz="2800" dirty="0" smtClean="0">
                <a:solidFill>
                  <a:srgbClr val="000000"/>
                </a:solidFill>
                <a:latin typeface="Calibri" pitchFamily="34" charset="0"/>
              </a:rPr>
              <a:t>New workers are at increased risk of injury.</a:t>
            </a:r>
          </a:p>
          <a:p>
            <a:pPr>
              <a:buClr>
                <a:srgbClr val="0082A9"/>
              </a:buClr>
              <a:buFont typeface="Wingdings" panose="05000000000000000000" pitchFamily="2" charset="2"/>
              <a:buChar char="§"/>
              <a:defRPr/>
            </a:pPr>
            <a:endParaRPr lang="en-US" altLang="en-US" sz="2800" dirty="0">
              <a:solidFill>
                <a:srgbClr val="000000"/>
              </a:solidFill>
              <a:latin typeface="Calibri" pitchFamily="34" charset="0"/>
            </a:endParaRPr>
          </a:p>
          <a:p>
            <a:pPr>
              <a:buClr>
                <a:srgbClr val="0082A9"/>
              </a:buClr>
              <a:buFont typeface="Wingdings" panose="05000000000000000000" pitchFamily="2" charset="2"/>
              <a:buChar char="§"/>
              <a:defRPr/>
            </a:pPr>
            <a:r>
              <a:rPr lang="en-US" altLang="en-US" sz="2800" dirty="0" smtClean="0">
                <a:solidFill>
                  <a:srgbClr val="000000"/>
                </a:solidFill>
                <a:latin typeface="Calibri" pitchFamily="34" charset="0"/>
              </a:rPr>
              <a:t>Host employers don’t have the same commitment to temporary employees as to permanent ones.</a:t>
            </a:r>
          </a:p>
          <a:p>
            <a:pPr marL="0" indent="0">
              <a:buClr>
                <a:srgbClr val="0082A9"/>
              </a:buClr>
              <a:defRPr/>
            </a:pPr>
            <a:endParaRPr lang="en-US" altLang="en-US" sz="2800" dirty="0" smtClean="0">
              <a:solidFill>
                <a:srgbClr val="000000"/>
              </a:solidFill>
              <a:latin typeface="Calibri" pitchFamily="34" charset="0"/>
            </a:endParaRPr>
          </a:p>
          <a:p>
            <a:pPr>
              <a:buClr>
                <a:srgbClr val="0082A9"/>
              </a:buClr>
              <a:buFont typeface="Wingdings" panose="05000000000000000000" pitchFamily="2" charset="2"/>
              <a:buChar char="§"/>
              <a:defRPr/>
            </a:pPr>
            <a:r>
              <a:rPr lang="en-US" altLang="en-US" sz="2800" dirty="0" smtClean="0">
                <a:solidFill>
                  <a:srgbClr val="000000"/>
                </a:solidFill>
                <a:latin typeface="Calibri" pitchFamily="34" charset="0"/>
              </a:rPr>
              <a:t>Employer who bears the risk of the injury (temp agency) does not control safety and health investment. </a:t>
            </a:r>
            <a:endParaRPr lang="en-US" sz="2800" dirty="0">
              <a:solidFill>
                <a:srgbClr val="000000"/>
              </a:solidFill>
              <a:latin typeface="Calibri" panose="020F0502020204030204" pitchFamily="34" charset="0"/>
            </a:endParaRPr>
          </a:p>
        </p:txBody>
      </p:sp>
      <p:grpSp>
        <p:nvGrpSpPr>
          <p:cNvPr id="9" name="Group 1"/>
          <p:cNvGrpSpPr>
            <a:grpSpLocks/>
          </p:cNvGrpSpPr>
          <p:nvPr/>
        </p:nvGrpSpPr>
        <p:grpSpPr bwMode="auto">
          <a:xfrm>
            <a:off x="0" y="0"/>
            <a:ext cx="9144000" cy="1028700"/>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p:cNvSpPr txBox="1">
              <a:spLocks noChangeArrowheads="1"/>
            </p:cNvSpPr>
            <p:nvPr/>
          </p:nvSpPr>
          <p:spPr bwMode="auto">
            <a:xfrm>
              <a:off x="3276600" y="342900"/>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4" name="Rectangle 13"/>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Tree>
    <p:extLst>
      <p:ext uri="{BB962C8B-B14F-4D97-AF65-F5344CB8AC3E}">
        <p14:creationId xmlns:p14="http://schemas.microsoft.com/office/powerpoint/2010/main" val="65498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2"/>
          <p:cNvSpPr txBox="1">
            <a:spLocks noChangeArrowheads="1"/>
          </p:cNvSpPr>
          <p:nvPr/>
        </p:nvSpPr>
        <p:spPr bwMode="auto">
          <a:xfrm>
            <a:off x="152400" y="1639669"/>
            <a:ext cx="449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spcAft>
                <a:spcPts val="600"/>
              </a:spcAft>
              <a:buClr>
                <a:srgbClr val="0070C0"/>
              </a:buClr>
              <a:buSzPct val="110000"/>
              <a:defRPr/>
            </a:pPr>
            <a:r>
              <a:rPr lang="en-US" altLang="en-US" sz="3600" b="1" dirty="0" smtClean="0">
                <a:solidFill>
                  <a:srgbClr val="0070C0"/>
                </a:solidFill>
                <a:latin typeface="Calibri" panose="020F0502020204030204" pitchFamily="34" charset="0"/>
              </a:rPr>
              <a:t>Temporary Workers: Outreach &amp; Education</a:t>
            </a:r>
          </a:p>
        </p:txBody>
      </p:sp>
      <p:grpSp>
        <p:nvGrpSpPr>
          <p:cNvPr id="10" name="Group 1"/>
          <p:cNvGrpSpPr>
            <a:grpSpLocks/>
          </p:cNvGrpSpPr>
          <p:nvPr/>
        </p:nvGrpSpPr>
        <p:grpSpPr bwMode="auto">
          <a:xfrm>
            <a:off x="0" y="152401"/>
            <a:ext cx="9144000" cy="1029139"/>
            <a:chOff x="0" y="152400"/>
            <a:chExt cx="9144000" cy="1028700"/>
          </a:xfrm>
        </p:grpSpPr>
        <p:pic>
          <p:nvPicPr>
            <p:cNvPr id="11"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17" name="TextBox 4"/>
          <p:cNvSpPr txBox="1">
            <a:spLocks noChangeArrowheads="1"/>
          </p:cNvSpPr>
          <p:nvPr/>
        </p:nvSpPr>
        <p:spPr bwMode="auto">
          <a:xfrm>
            <a:off x="185351" y="2971800"/>
            <a:ext cx="4495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rgbClr val="0082A9"/>
              </a:buClr>
              <a:buFont typeface="Wingdings" panose="05000000000000000000" pitchFamily="2" charset="2"/>
              <a:buChar char="§"/>
              <a:defRPr/>
            </a:pPr>
            <a:r>
              <a:rPr lang="en-US" altLang="en-US" sz="2400" dirty="0" smtClean="0">
                <a:solidFill>
                  <a:srgbClr val="000000"/>
                </a:solidFill>
                <a:latin typeface="Calibri" pitchFamily="34" charset="0"/>
              </a:rPr>
              <a:t>Alliance with American   Staffing Association</a:t>
            </a:r>
          </a:p>
          <a:p>
            <a:pPr>
              <a:buClr>
                <a:srgbClr val="0082A9"/>
              </a:buClr>
              <a:buFont typeface="Wingdings" panose="05000000000000000000" pitchFamily="2" charset="2"/>
              <a:buChar char="§"/>
              <a:defRPr/>
            </a:pPr>
            <a:endParaRPr lang="en-US" altLang="en-US" sz="1200" dirty="0">
              <a:solidFill>
                <a:srgbClr val="000000"/>
              </a:solidFill>
              <a:latin typeface="Calibri" pitchFamily="34" charset="0"/>
            </a:endParaRPr>
          </a:p>
          <a:p>
            <a:pPr>
              <a:buClr>
                <a:srgbClr val="0082A9"/>
              </a:buClr>
              <a:buFont typeface="Wingdings" panose="05000000000000000000" pitchFamily="2" charset="2"/>
              <a:buChar char="§"/>
              <a:defRPr/>
            </a:pPr>
            <a:r>
              <a:rPr lang="en-US" altLang="en-US" sz="2400" dirty="0" smtClean="0">
                <a:solidFill>
                  <a:srgbClr val="000000"/>
                </a:solidFill>
                <a:latin typeface="Calibri" pitchFamily="34" charset="0"/>
              </a:rPr>
              <a:t>Issued Temporary Worker Recommended Practices</a:t>
            </a:r>
          </a:p>
          <a:p>
            <a:pPr marL="0" indent="0">
              <a:buClr>
                <a:srgbClr val="0082A9"/>
              </a:buClr>
              <a:defRPr/>
            </a:pPr>
            <a:endParaRPr lang="en-US" altLang="en-US" sz="1200" dirty="0" smtClean="0">
              <a:solidFill>
                <a:srgbClr val="000000"/>
              </a:solidFill>
              <a:latin typeface="Calibri" pitchFamily="34" charset="0"/>
            </a:endParaRPr>
          </a:p>
          <a:p>
            <a:pPr>
              <a:buClr>
                <a:srgbClr val="0082A9"/>
              </a:buClr>
              <a:buFont typeface="Wingdings" panose="05000000000000000000" pitchFamily="2" charset="2"/>
              <a:buChar char="§"/>
              <a:defRPr/>
            </a:pPr>
            <a:r>
              <a:rPr lang="en-US" altLang="en-US" sz="2400" dirty="0" smtClean="0">
                <a:solidFill>
                  <a:srgbClr val="000000"/>
                </a:solidFill>
                <a:latin typeface="Calibri" pitchFamily="34" charset="0"/>
              </a:rPr>
              <a:t>Developed Series of Compliance Assistance Bulletins</a:t>
            </a:r>
            <a:endParaRPr lang="en-US" sz="2000" dirty="0">
              <a:solidFill>
                <a:srgbClr val="000000"/>
              </a:solidFill>
              <a:latin typeface="Calibri" panose="020F0502020204030204" pitchFamily="34" charset="0"/>
            </a:endParaRPr>
          </a:p>
        </p:txBody>
      </p:sp>
      <p:pic>
        <p:nvPicPr>
          <p:cNvPr id="18" name="Picture 2" descr="C:\Users\fmeilinger\AppData\Local\Microsoft\Windows\Temporary Internet Files\Content.Outlook\9LXWMT06\OSHA-3735-TWI-Rcmd-Practices-(08-2014)-web-1.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362692">
            <a:off x="4891058" y="1630105"/>
            <a:ext cx="3716264" cy="4808582"/>
          </a:xfrm>
          <a:prstGeom prst="rect">
            <a:avLst/>
          </a:prstGeom>
          <a:noFill/>
          <a:ln>
            <a:solidFill>
              <a:schemeClr val="bg1">
                <a:lumMod val="50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Group 1"/>
          <p:cNvGrpSpPr>
            <a:grpSpLocks/>
          </p:cNvGrpSpPr>
          <p:nvPr/>
        </p:nvGrpSpPr>
        <p:grpSpPr bwMode="auto">
          <a:xfrm>
            <a:off x="0" y="8370"/>
            <a:ext cx="9144000" cy="1028700"/>
            <a:chOff x="0" y="152400"/>
            <a:chExt cx="9144000" cy="1028700"/>
          </a:xfrm>
        </p:grpSpPr>
        <p:pic>
          <p:nvPicPr>
            <p:cNvPr id="19"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8" descr="C:\Users\gchartier\AppData\Local\Microsoft\Windows\Temporary Internet Files\Content.Outlook\GGH2LIOG\OSHA_MAC_ill (2).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
            <p:cNvSpPr txBox="1">
              <a:spLocks noChangeArrowheads="1"/>
            </p:cNvSpPr>
            <p:nvPr/>
          </p:nvSpPr>
          <p:spPr bwMode="auto">
            <a:xfrm>
              <a:off x="3276600" y="342900"/>
              <a:ext cx="4191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23" name="Rectangle 22"/>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TextBox 23"/>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Tree>
    <p:extLst>
      <p:ext uri="{BB962C8B-B14F-4D97-AF65-F5344CB8AC3E}">
        <p14:creationId xmlns:p14="http://schemas.microsoft.com/office/powerpoint/2010/main" val="17824227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60568" y="1563469"/>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0070C0"/>
                </a:solidFill>
                <a:latin typeface="Calibri" pitchFamily="34" charset="0"/>
              </a:rPr>
              <a:t>Temporary Worker Initiative</a:t>
            </a:r>
          </a:p>
        </p:txBody>
      </p:sp>
      <p:sp>
        <p:nvSpPr>
          <p:cNvPr id="2054" name="TextBox 4"/>
          <p:cNvSpPr txBox="1">
            <a:spLocks noChangeArrowheads="1"/>
          </p:cNvSpPr>
          <p:nvPr/>
        </p:nvSpPr>
        <p:spPr bwMode="auto">
          <a:xfrm>
            <a:off x="507569" y="2500375"/>
            <a:ext cx="4724400" cy="35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1800"/>
              </a:spcAft>
              <a:buClr>
                <a:srgbClr val="0082C4"/>
              </a:buClr>
              <a:buFont typeface="Wingdings" panose="05000000000000000000" pitchFamily="2" charset="2"/>
              <a:buChar char="§"/>
              <a:defRPr/>
            </a:pPr>
            <a:r>
              <a:rPr lang="en-US" sz="2600" dirty="0" smtClean="0">
                <a:solidFill>
                  <a:prstClr val="black"/>
                </a:solidFill>
                <a:latin typeface="Calibri"/>
              </a:rPr>
              <a:t>In all inspections, OSHA’s inspectors ask about the </a:t>
            </a:r>
            <a:r>
              <a:rPr lang="en-US" sz="2600" b="1" dirty="0" smtClean="0">
                <a:solidFill>
                  <a:prstClr val="black"/>
                </a:solidFill>
                <a:latin typeface="Calibri"/>
              </a:rPr>
              <a:t>presence</a:t>
            </a:r>
            <a:r>
              <a:rPr lang="en-US" sz="2600" dirty="0" smtClean="0">
                <a:solidFill>
                  <a:prstClr val="black"/>
                </a:solidFill>
                <a:latin typeface="Calibri"/>
              </a:rPr>
              <a:t> of temp workers, </a:t>
            </a:r>
            <a:br>
              <a:rPr lang="en-US" sz="2600" dirty="0" smtClean="0">
                <a:solidFill>
                  <a:prstClr val="black"/>
                </a:solidFill>
                <a:latin typeface="Calibri"/>
              </a:rPr>
            </a:br>
            <a:r>
              <a:rPr lang="en-US" sz="2600" dirty="0" smtClean="0">
                <a:solidFill>
                  <a:prstClr val="black"/>
                </a:solidFill>
                <a:latin typeface="Calibri"/>
              </a:rPr>
              <a:t>the </a:t>
            </a:r>
            <a:r>
              <a:rPr lang="en-US" sz="2600" b="1" dirty="0" smtClean="0">
                <a:solidFill>
                  <a:prstClr val="black"/>
                </a:solidFill>
                <a:latin typeface="Calibri"/>
              </a:rPr>
              <a:t>hazards</a:t>
            </a:r>
            <a:r>
              <a:rPr lang="en-US" sz="2600" dirty="0">
                <a:solidFill>
                  <a:prstClr val="black"/>
                </a:solidFill>
                <a:latin typeface="Calibri"/>
              </a:rPr>
              <a:t> </a:t>
            </a:r>
            <a:r>
              <a:rPr lang="en-US" sz="2600" dirty="0" smtClean="0">
                <a:solidFill>
                  <a:prstClr val="black"/>
                </a:solidFill>
                <a:latin typeface="Calibri"/>
              </a:rPr>
              <a:t>to which they are exposed, and  the </a:t>
            </a:r>
            <a:r>
              <a:rPr lang="en-US" sz="2600" b="1" dirty="0" smtClean="0">
                <a:solidFill>
                  <a:prstClr val="black"/>
                </a:solidFill>
                <a:latin typeface="Calibri"/>
              </a:rPr>
              <a:t>training</a:t>
            </a:r>
            <a:r>
              <a:rPr lang="en-US" sz="2600" dirty="0" smtClean="0">
                <a:solidFill>
                  <a:prstClr val="black"/>
                </a:solidFill>
                <a:latin typeface="Calibri"/>
              </a:rPr>
              <a:t> </a:t>
            </a:r>
            <a:br>
              <a:rPr lang="en-US" sz="2600" dirty="0" smtClean="0">
                <a:solidFill>
                  <a:prstClr val="black"/>
                </a:solidFill>
                <a:latin typeface="Calibri"/>
              </a:rPr>
            </a:br>
            <a:r>
              <a:rPr lang="en-US" sz="2600" dirty="0" smtClean="0">
                <a:solidFill>
                  <a:prstClr val="black"/>
                </a:solidFill>
                <a:latin typeface="Calibri"/>
              </a:rPr>
              <a:t>they have received.</a:t>
            </a:r>
          </a:p>
          <a:p>
            <a:pPr eaLnBrk="1" fontAlgn="auto" hangingPunct="1">
              <a:spcBef>
                <a:spcPct val="20000"/>
              </a:spcBef>
              <a:spcAft>
                <a:spcPts val="1200"/>
              </a:spcAft>
              <a:buClr>
                <a:srgbClr val="0082C4"/>
              </a:buClr>
              <a:buFont typeface="Wingdings" panose="05000000000000000000" pitchFamily="2" charset="2"/>
              <a:buChar char="§"/>
              <a:defRPr/>
            </a:pPr>
            <a:r>
              <a:rPr lang="en-US" sz="2600" b="1" dirty="0" smtClean="0">
                <a:solidFill>
                  <a:prstClr val="black"/>
                </a:solidFill>
                <a:latin typeface="Calibri"/>
              </a:rPr>
              <a:t>We are seeing an impact.</a:t>
            </a:r>
          </a:p>
          <a:p>
            <a:pPr marL="457200" lvl="1" indent="0" eaLnBrk="1" hangingPunct="1">
              <a:spcAft>
                <a:spcPts val="600"/>
              </a:spcAft>
              <a:buClr>
                <a:srgbClr val="0082C4"/>
              </a:buClr>
              <a:buSzPct val="110000"/>
              <a:defRPr/>
            </a:pPr>
            <a:endParaRPr lang="en-US" altLang="en-US" sz="1050" b="1" dirty="0" smtClean="0">
              <a:solidFill>
                <a:srgbClr val="000000"/>
              </a:solidFill>
              <a:latin typeface="Calibri" panose="020F0502020204030204" pitchFamily="34" charset="0"/>
            </a:endParaRPr>
          </a:p>
        </p:txBody>
      </p:sp>
      <p:pic>
        <p:nvPicPr>
          <p:cNvPr id="19" name="Picture 4" descr="image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17062" y="2514599"/>
            <a:ext cx="3886506" cy="3530599"/>
          </a:xfrm>
          <a:prstGeom prst="rect">
            <a:avLst/>
          </a:prstGeom>
          <a:ln>
            <a:noFill/>
          </a:ln>
          <a:effectLst>
            <a:softEdge rad="112500"/>
          </a:effectLst>
          <a:extLst/>
        </p:spPr>
      </p:pic>
      <p:grpSp>
        <p:nvGrpSpPr>
          <p:cNvPr id="10" name="Group 1"/>
          <p:cNvGrpSpPr>
            <a:grpSpLocks/>
          </p:cNvGrpSpPr>
          <p:nvPr/>
        </p:nvGrpSpPr>
        <p:grpSpPr bwMode="auto">
          <a:xfrm>
            <a:off x="0" y="-9525"/>
            <a:ext cx="9144000" cy="1028700"/>
            <a:chOff x="0" y="152400"/>
            <a:chExt cx="9144000" cy="1028700"/>
          </a:xfrm>
        </p:grpSpPr>
        <p:pic>
          <p:nvPicPr>
            <p:cNvPr id="11" name="Picture 7" descr="C:\Users\gchartier\AppData\Local\Microsoft\Windows\Temporary Internet Files\Content.Outlook\GGH2LIOG\Summit_Graphic.jpg"/>
            <p:cNvPicPr>
              <a:picLocks noChangeAspect="1" noChangeArrowheads="1"/>
            </p:cNvPicPr>
            <p:nvPr/>
          </p:nvPicPr>
          <p:blipFill>
            <a:blip r:embed="rId4"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
            <p:cNvSpPr txBox="1">
              <a:spLocks noChangeArrowheads="1"/>
            </p:cNvSpPr>
            <p:nvPr/>
          </p:nvSpPr>
          <p:spPr bwMode="auto">
            <a:xfrm>
              <a:off x="3276600" y="342900"/>
              <a:ext cx="4038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5" name="Rectangle 14"/>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15"/>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Tree>
    <p:extLst>
      <p:ext uri="{BB962C8B-B14F-4D97-AF65-F5344CB8AC3E}">
        <p14:creationId xmlns:p14="http://schemas.microsoft.com/office/powerpoint/2010/main" val="69880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57200" y="2262981"/>
          <a:ext cx="8229600" cy="3200400"/>
        </p:xfrm>
        <a:graphic>
          <a:graphicData uri="http://schemas.openxmlformats.org/drawingml/2006/table">
            <a:tbl>
              <a:tblPr/>
              <a:tblGrid>
                <a:gridCol w="2743200"/>
                <a:gridCol w="2743200"/>
                <a:gridCol w="2743200"/>
              </a:tblGrid>
              <a:tr h="0">
                <a:tc>
                  <a:txBody>
                    <a:bodyPr/>
                    <a:lstStyle/>
                    <a:p>
                      <a:r>
                        <a:rPr lang="en-US" dirty="0"/>
                        <a:t>Heat Index</a:t>
                      </a:r>
                    </a:p>
                  </a:txBody>
                  <a:tcPr anchor="ctr">
                    <a:lnL>
                      <a:noFill/>
                    </a:lnL>
                    <a:lnR>
                      <a:noFill/>
                    </a:lnR>
                    <a:lnT>
                      <a:noFill/>
                    </a:lnT>
                    <a:lnB>
                      <a:noFill/>
                    </a:lnB>
                    <a:solidFill>
                      <a:srgbClr val="D9D9D9"/>
                    </a:solidFill>
                  </a:tcPr>
                </a:tc>
                <a:tc>
                  <a:txBody>
                    <a:bodyPr/>
                    <a:lstStyle/>
                    <a:p>
                      <a:r>
                        <a:rPr lang="en-US"/>
                        <a:t>Risk Level</a:t>
                      </a:r>
                    </a:p>
                  </a:txBody>
                  <a:tcPr anchor="ctr">
                    <a:lnL>
                      <a:noFill/>
                    </a:lnL>
                    <a:lnR>
                      <a:noFill/>
                    </a:lnR>
                    <a:lnT>
                      <a:noFill/>
                    </a:lnT>
                    <a:lnB>
                      <a:noFill/>
                    </a:lnB>
                    <a:solidFill>
                      <a:srgbClr val="D9D9D9"/>
                    </a:solidFill>
                  </a:tcPr>
                </a:tc>
                <a:tc>
                  <a:txBody>
                    <a:bodyPr/>
                    <a:lstStyle/>
                    <a:p>
                      <a:r>
                        <a:rPr lang="en-US"/>
                        <a:t>Protective Measures</a:t>
                      </a:r>
                    </a:p>
                  </a:txBody>
                  <a:tcPr anchor="ctr">
                    <a:lnL>
                      <a:noFill/>
                    </a:lnL>
                    <a:lnR>
                      <a:noFill/>
                    </a:lnR>
                    <a:lnT>
                      <a:noFill/>
                    </a:lnT>
                    <a:lnB>
                      <a:noFill/>
                    </a:lnB>
                    <a:solidFill>
                      <a:srgbClr val="D9D9D9"/>
                    </a:solidFill>
                  </a:tcPr>
                </a:tc>
              </a:tr>
              <a:tr h="0">
                <a:tc>
                  <a:txBody>
                    <a:bodyPr/>
                    <a:lstStyle/>
                    <a:p>
                      <a:r>
                        <a:rPr lang="en-US"/>
                        <a:t>Less than 91°F</a:t>
                      </a:r>
                    </a:p>
                  </a:txBody>
                  <a:tcPr anchor="ctr">
                    <a:lnL>
                      <a:noFill/>
                    </a:lnL>
                    <a:lnR>
                      <a:noFill/>
                    </a:lnR>
                    <a:lnT>
                      <a:noFill/>
                    </a:lnT>
                    <a:lnB>
                      <a:noFill/>
                    </a:lnB>
                    <a:solidFill>
                      <a:srgbClr val="FAFC00"/>
                    </a:solidFill>
                  </a:tcPr>
                </a:tc>
                <a:tc>
                  <a:txBody>
                    <a:bodyPr/>
                    <a:lstStyle/>
                    <a:p>
                      <a:r>
                        <a:rPr lang="en-US" dirty="0">
                          <a:hlinkClick r:id="rId2" tooltip="Lower (Caution)"/>
                        </a:rPr>
                        <a:t>Lower (Caution)</a:t>
                      </a:r>
                      <a:endParaRPr lang="en-US" dirty="0"/>
                    </a:p>
                  </a:txBody>
                  <a:tcPr anchor="ctr">
                    <a:lnL>
                      <a:noFill/>
                    </a:lnL>
                    <a:lnR>
                      <a:noFill/>
                    </a:lnR>
                    <a:lnT>
                      <a:noFill/>
                    </a:lnT>
                    <a:lnB>
                      <a:noFill/>
                    </a:lnB>
                    <a:solidFill>
                      <a:srgbClr val="FAFC00"/>
                    </a:solidFill>
                  </a:tcPr>
                </a:tc>
                <a:tc>
                  <a:txBody>
                    <a:bodyPr/>
                    <a:lstStyle/>
                    <a:p>
                      <a:r>
                        <a:rPr lang="en-US"/>
                        <a:t>Basic heat safety and planning</a:t>
                      </a:r>
                    </a:p>
                  </a:txBody>
                  <a:tcPr anchor="ctr">
                    <a:lnL>
                      <a:noFill/>
                    </a:lnL>
                    <a:lnR>
                      <a:noFill/>
                    </a:lnR>
                    <a:lnT>
                      <a:noFill/>
                    </a:lnT>
                    <a:lnB>
                      <a:noFill/>
                    </a:lnB>
                    <a:solidFill>
                      <a:srgbClr val="FAFC00"/>
                    </a:solidFill>
                  </a:tcPr>
                </a:tc>
              </a:tr>
              <a:tr h="0">
                <a:tc>
                  <a:txBody>
                    <a:bodyPr/>
                    <a:lstStyle/>
                    <a:p>
                      <a:r>
                        <a:rPr lang="en-US"/>
                        <a:t>91°F to 103°F</a:t>
                      </a:r>
                    </a:p>
                  </a:txBody>
                  <a:tcPr anchor="ctr">
                    <a:lnL>
                      <a:noFill/>
                    </a:lnL>
                    <a:lnR>
                      <a:noFill/>
                    </a:lnR>
                    <a:lnT>
                      <a:noFill/>
                    </a:lnT>
                    <a:lnB>
                      <a:noFill/>
                    </a:lnB>
                    <a:solidFill>
                      <a:srgbClr val="FFCC00"/>
                    </a:solidFill>
                  </a:tcPr>
                </a:tc>
                <a:tc>
                  <a:txBody>
                    <a:bodyPr/>
                    <a:lstStyle/>
                    <a:p>
                      <a:r>
                        <a:rPr lang="en-US">
                          <a:hlinkClick r:id="rId3" tooltip="Moderate"/>
                        </a:rPr>
                        <a:t>Moderate</a:t>
                      </a:r>
                      <a:endParaRPr lang="en-US"/>
                    </a:p>
                  </a:txBody>
                  <a:tcPr anchor="ctr">
                    <a:lnL>
                      <a:noFill/>
                    </a:lnL>
                    <a:lnR>
                      <a:noFill/>
                    </a:lnR>
                    <a:lnT>
                      <a:noFill/>
                    </a:lnT>
                    <a:lnB>
                      <a:noFill/>
                    </a:lnB>
                    <a:solidFill>
                      <a:srgbClr val="FFCC00"/>
                    </a:solidFill>
                  </a:tcPr>
                </a:tc>
                <a:tc>
                  <a:txBody>
                    <a:bodyPr/>
                    <a:lstStyle/>
                    <a:p>
                      <a:r>
                        <a:rPr lang="en-US"/>
                        <a:t>Implement precautions and heighten awareness</a:t>
                      </a:r>
                    </a:p>
                  </a:txBody>
                  <a:tcPr anchor="ctr">
                    <a:lnL>
                      <a:noFill/>
                    </a:lnL>
                    <a:lnR>
                      <a:noFill/>
                    </a:lnR>
                    <a:lnT>
                      <a:noFill/>
                    </a:lnT>
                    <a:lnB>
                      <a:noFill/>
                    </a:lnB>
                    <a:solidFill>
                      <a:srgbClr val="FFCC00"/>
                    </a:solidFill>
                  </a:tcPr>
                </a:tc>
              </a:tr>
              <a:tr h="0">
                <a:tc>
                  <a:txBody>
                    <a:bodyPr/>
                    <a:lstStyle/>
                    <a:p>
                      <a:r>
                        <a:rPr lang="en-US"/>
                        <a:t>103°F to 115°F</a:t>
                      </a:r>
                    </a:p>
                  </a:txBody>
                  <a:tcPr anchor="ctr">
                    <a:lnL>
                      <a:noFill/>
                    </a:lnL>
                    <a:lnR>
                      <a:noFill/>
                    </a:lnR>
                    <a:lnT>
                      <a:noFill/>
                    </a:lnT>
                    <a:lnB>
                      <a:noFill/>
                    </a:lnB>
                    <a:solidFill>
                      <a:srgbClr val="FF6600"/>
                    </a:solidFill>
                  </a:tcPr>
                </a:tc>
                <a:tc>
                  <a:txBody>
                    <a:bodyPr/>
                    <a:lstStyle/>
                    <a:p>
                      <a:r>
                        <a:rPr lang="en-US">
                          <a:hlinkClick r:id="rId4" tooltip="High"/>
                        </a:rPr>
                        <a:t>High</a:t>
                      </a:r>
                      <a:endParaRPr lang="en-US"/>
                    </a:p>
                  </a:txBody>
                  <a:tcPr anchor="ctr">
                    <a:lnL>
                      <a:noFill/>
                    </a:lnL>
                    <a:lnR>
                      <a:noFill/>
                    </a:lnR>
                    <a:lnT>
                      <a:noFill/>
                    </a:lnT>
                    <a:lnB>
                      <a:noFill/>
                    </a:lnB>
                    <a:solidFill>
                      <a:srgbClr val="FF6600"/>
                    </a:solidFill>
                  </a:tcPr>
                </a:tc>
                <a:tc>
                  <a:txBody>
                    <a:bodyPr/>
                    <a:lstStyle/>
                    <a:p>
                      <a:r>
                        <a:rPr lang="en-US"/>
                        <a:t>Additional precautions to protect workers</a:t>
                      </a:r>
                    </a:p>
                  </a:txBody>
                  <a:tcPr anchor="ctr">
                    <a:lnL>
                      <a:noFill/>
                    </a:lnL>
                    <a:lnR>
                      <a:noFill/>
                    </a:lnR>
                    <a:lnT>
                      <a:noFill/>
                    </a:lnT>
                    <a:lnB>
                      <a:noFill/>
                    </a:lnB>
                    <a:solidFill>
                      <a:srgbClr val="FF6600"/>
                    </a:solidFill>
                  </a:tcPr>
                </a:tc>
              </a:tr>
              <a:tr h="0">
                <a:tc>
                  <a:txBody>
                    <a:bodyPr/>
                    <a:lstStyle/>
                    <a:p>
                      <a:r>
                        <a:rPr lang="en-US"/>
                        <a:t>Greater than 115°F</a:t>
                      </a:r>
                    </a:p>
                  </a:txBody>
                  <a:tcPr anchor="ctr">
                    <a:lnL>
                      <a:noFill/>
                    </a:lnL>
                    <a:lnR>
                      <a:noFill/>
                    </a:lnR>
                    <a:lnT>
                      <a:noFill/>
                    </a:lnT>
                    <a:lnB>
                      <a:noFill/>
                    </a:lnB>
                    <a:solidFill>
                      <a:srgbClr val="CC0000"/>
                    </a:solidFill>
                  </a:tcPr>
                </a:tc>
                <a:tc>
                  <a:txBody>
                    <a:bodyPr/>
                    <a:lstStyle/>
                    <a:p>
                      <a:r>
                        <a:rPr lang="en-US">
                          <a:hlinkClick r:id="rId5" tooltip="Very High to Extreme"/>
                        </a:rPr>
                        <a:t>Very High to Extreme</a:t>
                      </a:r>
                      <a:endParaRPr lang="en-US"/>
                    </a:p>
                  </a:txBody>
                  <a:tcPr anchor="ctr">
                    <a:lnL>
                      <a:noFill/>
                    </a:lnL>
                    <a:lnR>
                      <a:noFill/>
                    </a:lnR>
                    <a:lnT>
                      <a:noFill/>
                    </a:lnT>
                    <a:lnB>
                      <a:noFill/>
                    </a:lnB>
                    <a:solidFill>
                      <a:srgbClr val="CC0000"/>
                    </a:solidFill>
                  </a:tcPr>
                </a:tc>
                <a:tc>
                  <a:txBody>
                    <a:bodyPr/>
                    <a:lstStyle/>
                    <a:p>
                      <a:r>
                        <a:rPr lang="en-US" dirty="0"/>
                        <a:t>Triggers even more aggressive protective measures</a:t>
                      </a:r>
                    </a:p>
                  </a:txBody>
                  <a:tcPr anchor="ctr">
                    <a:lnL>
                      <a:noFill/>
                    </a:lnL>
                    <a:lnR>
                      <a:noFill/>
                    </a:lnR>
                    <a:lnT>
                      <a:noFill/>
                    </a:lnT>
                    <a:lnB>
                      <a:noFill/>
                    </a:lnB>
                    <a:solidFill>
                      <a:srgbClr val="CC0000"/>
                    </a:solidFill>
                  </a:tcPr>
                </a:tc>
              </a:tr>
            </a:tbl>
          </a:graphicData>
        </a:graphic>
      </p:graphicFrame>
      <p:pic>
        <p:nvPicPr>
          <p:cNvPr id="2050" name="Picture 2" descr="Campaign to Prevent Heat Illness in Outdoor Workers">
            <a:hlinkClick r:id="rId6" tooltip="Campaign to Prevent Heat Illness in Outdoor Workers"/>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181708"/>
            <a:ext cx="5209156"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2133600"/>
            <a:ext cx="9144000" cy="133350"/>
          </a:xfrm>
          <a:prstGeom prst="rect">
            <a:avLst/>
          </a:prstGeom>
          <a:solidFill>
            <a:srgbClr val="33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6348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152400" y="5791200"/>
            <a:ext cx="8839200" cy="523220"/>
          </a:xfrm>
          <a:prstGeom prst="rect">
            <a:avLst/>
          </a:prstGeom>
          <a:noFill/>
        </p:spPr>
        <p:txBody>
          <a:bodyPr wrap="square" rtlCol="0">
            <a:spAutoFit/>
          </a:bodyPr>
          <a:lstStyle/>
          <a:p>
            <a:r>
              <a:rPr lang="en-US" sz="2800" b="1" dirty="0" smtClean="0"/>
              <a:t>For next summer……Develop a Heat Stress Policy</a:t>
            </a:r>
            <a:endParaRPr lang="en-US" sz="2800" b="1" dirty="0"/>
          </a:p>
        </p:txBody>
      </p:sp>
    </p:spTree>
    <p:extLst>
      <p:ext uri="{BB962C8B-B14F-4D97-AF65-F5344CB8AC3E}">
        <p14:creationId xmlns:p14="http://schemas.microsoft.com/office/powerpoint/2010/main" val="20521350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4"/>
          <p:cNvSpPr>
            <a:spLocks noGrp="1"/>
          </p:cNvSpPr>
          <p:nvPr>
            <p:ph type="sldNum" sz="quarter" idx="4294967295"/>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algn="r" eaLnBrk="0" fontAlgn="base" hangingPunct="0">
              <a:spcBef>
                <a:spcPct val="0"/>
              </a:spcBef>
              <a:spcAft>
                <a:spcPct val="0"/>
              </a:spcAft>
              <a:defRPr sz="2400">
                <a:solidFill>
                  <a:schemeClr val="tx1"/>
                </a:solidFill>
                <a:latin typeface="Times" charset="0"/>
              </a:defRPr>
            </a:lvl6pPr>
            <a:lvl7pPr marL="2971800" indent="-228600" algn="r" eaLnBrk="0" fontAlgn="base" hangingPunct="0">
              <a:spcBef>
                <a:spcPct val="0"/>
              </a:spcBef>
              <a:spcAft>
                <a:spcPct val="0"/>
              </a:spcAft>
              <a:defRPr sz="2400">
                <a:solidFill>
                  <a:schemeClr val="tx1"/>
                </a:solidFill>
                <a:latin typeface="Times" charset="0"/>
              </a:defRPr>
            </a:lvl7pPr>
            <a:lvl8pPr marL="3429000" indent="-228600" algn="r" eaLnBrk="0" fontAlgn="base" hangingPunct="0">
              <a:spcBef>
                <a:spcPct val="0"/>
              </a:spcBef>
              <a:spcAft>
                <a:spcPct val="0"/>
              </a:spcAft>
              <a:defRPr sz="2400">
                <a:solidFill>
                  <a:schemeClr val="tx1"/>
                </a:solidFill>
                <a:latin typeface="Times" charset="0"/>
              </a:defRPr>
            </a:lvl8pPr>
            <a:lvl9pPr marL="3886200" indent="-228600" algn="r" eaLnBrk="0" fontAlgn="base" hangingPunct="0">
              <a:spcBef>
                <a:spcPct val="0"/>
              </a:spcBef>
              <a:spcAft>
                <a:spcPct val="0"/>
              </a:spcAft>
              <a:defRPr sz="2400">
                <a:solidFill>
                  <a:schemeClr val="tx1"/>
                </a:solidFill>
                <a:latin typeface="Times" charset="0"/>
              </a:defRPr>
            </a:lvl9pPr>
          </a:lstStyle>
          <a:p>
            <a:pPr algn="r">
              <a:defRPr/>
            </a:pPr>
            <a:fld id="{5402A7E1-1C4B-4162-8940-91E24806CAB5}" type="slidenum">
              <a:rPr lang="en-US" altLang="en-US" smtClean="0">
                <a:solidFill>
                  <a:srgbClr val="000000"/>
                </a:solidFill>
                <a:latin typeface="Arial" pitchFamily="34" charset="0"/>
                <a:ea typeface="+mn-ea"/>
              </a:rPr>
              <a:pPr algn="r">
                <a:defRPr/>
              </a:pPr>
              <a:t>39</a:t>
            </a:fld>
            <a:endParaRPr lang="en-US" altLang="en-US" smtClean="0">
              <a:solidFill>
                <a:srgbClr val="000000"/>
              </a:solidFill>
              <a:latin typeface="Arial" pitchFamily="34" charset="0"/>
              <a:ea typeface="+mn-ea"/>
            </a:endParaRP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22971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838200"/>
            <a:ext cx="1663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838200"/>
            <a:ext cx="1511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733800"/>
            <a:ext cx="22082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733800"/>
            <a:ext cx="19272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3733800"/>
            <a:ext cx="17414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733800"/>
            <a:ext cx="15414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838200"/>
            <a:ext cx="16287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2"/>
          <p:cNvSpPr txBox="1">
            <a:spLocks noChangeArrowheads="1"/>
          </p:cNvSpPr>
          <p:nvPr/>
        </p:nvSpPr>
        <p:spPr bwMode="auto">
          <a:xfrm>
            <a:off x="550863" y="20638"/>
            <a:ext cx="80597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algn="r" eaLnBrk="0" fontAlgn="base" hangingPunct="0">
              <a:spcBef>
                <a:spcPct val="0"/>
              </a:spcBef>
              <a:spcAft>
                <a:spcPct val="0"/>
              </a:spcAft>
              <a:defRPr sz="2400">
                <a:solidFill>
                  <a:schemeClr val="tx1"/>
                </a:solidFill>
                <a:latin typeface="Times" charset="0"/>
              </a:defRPr>
            </a:lvl6pPr>
            <a:lvl7pPr marL="2971800" indent="-228600" algn="r" eaLnBrk="0" fontAlgn="base" hangingPunct="0">
              <a:spcBef>
                <a:spcPct val="0"/>
              </a:spcBef>
              <a:spcAft>
                <a:spcPct val="0"/>
              </a:spcAft>
              <a:defRPr sz="2400">
                <a:solidFill>
                  <a:schemeClr val="tx1"/>
                </a:solidFill>
                <a:latin typeface="Times" charset="0"/>
              </a:defRPr>
            </a:lvl7pPr>
            <a:lvl8pPr marL="3429000" indent="-228600" algn="r" eaLnBrk="0" fontAlgn="base" hangingPunct="0">
              <a:spcBef>
                <a:spcPct val="0"/>
              </a:spcBef>
              <a:spcAft>
                <a:spcPct val="0"/>
              </a:spcAft>
              <a:defRPr sz="2400">
                <a:solidFill>
                  <a:schemeClr val="tx1"/>
                </a:solidFill>
                <a:latin typeface="Times" charset="0"/>
              </a:defRPr>
            </a:lvl8pPr>
            <a:lvl9pPr marL="3886200" indent="-228600" algn="r" eaLnBrk="0" fontAlgn="base" hangingPunct="0">
              <a:spcBef>
                <a:spcPct val="0"/>
              </a:spcBef>
              <a:spcAft>
                <a:spcPct val="0"/>
              </a:spcAft>
              <a:defRPr sz="2400">
                <a:solidFill>
                  <a:schemeClr val="tx1"/>
                </a:solidFill>
                <a:latin typeface="Times" charset="0"/>
              </a:defRPr>
            </a:lvl9pPr>
          </a:lstStyle>
          <a:p>
            <a:pPr algn="r">
              <a:spcBef>
                <a:spcPct val="50000"/>
              </a:spcBef>
              <a:defRPr/>
            </a:pPr>
            <a:r>
              <a:rPr lang="en-US" altLang="en-US" sz="2800" smtClean="0">
                <a:solidFill>
                  <a:srgbClr val="FFFFFF"/>
                </a:solidFill>
                <a:latin typeface="Arial" pitchFamily="34" charset="0"/>
                <a:ea typeface="+mn-ea"/>
              </a:rPr>
              <a:t>HEAT FACT SHEETS and NEED FOR POLICY</a:t>
            </a:r>
          </a:p>
        </p:txBody>
      </p:sp>
    </p:spTree>
    <p:extLst>
      <p:ext uri="{BB962C8B-B14F-4D97-AF65-F5344CB8AC3E}">
        <p14:creationId xmlns:p14="http://schemas.microsoft.com/office/powerpoint/2010/main" val="74390925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pic>
        <p:nvPicPr>
          <p:cNvPr id="1026" name="Picture 2" descr="C:\Users\gchartier\Desktop\prezi &amp; other graphics\infographics\safety-roi-infographic.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3867658" y="1407169"/>
            <a:ext cx="5047739" cy="53746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6504" y="4876800"/>
            <a:ext cx="3203496" cy="615553"/>
          </a:xfrm>
          <a:prstGeom prst="rect">
            <a:avLst/>
          </a:prstGeom>
          <a:noFill/>
        </p:spPr>
        <p:txBody>
          <a:bodyPr wrap="square" rtlCol="0">
            <a:spAutoFit/>
          </a:bodyPr>
          <a:lstStyle/>
          <a:p>
            <a:r>
              <a:rPr lang="en-US" b="1" dirty="0" smtClean="0"/>
              <a:t>— National Safety Council</a:t>
            </a:r>
          </a:p>
          <a:p>
            <a:r>
              <a:rPr lang="en-US" sz="1600" b="1" dirty="0" smtClean="0"/>
              <a:t>     “Injury Facts” 2014</a:t>
            </a:r>
            <a:endParaRPr lang="en-US" dirty="0"/>
          </a:p>
        </p:txBody>
      </p:sp>
      <p:sp>
        <p:nvSpPr>
          <p:cNvPr id="5" name="TextBox 4"/>
          <p:cNvSpPr txBox="1"/>
          <p:nvPr/>
        </p:nvSpPr>
        <p:spPr>
          <a:xfrm>
            <a:off x="606504" y="1447800"/>
            <a:ext cx="3203496" cy="3231654"/>
          </a:xfrm>
          <a:prstGeom prst="rect">
            <a:avLst/>
          </a:prstGeom>
          <a:noFill/>
        </p:spPr>
        <p:txBody>
          <a:bodyPr wrap="square" rtlCol="0">
            <a:spAutoFit/>
          </a:bodyPr>
          <a:lstStyle/>
          <a:p>
            <a:r>
              <a:rPr lang="en-US" sz="3600" b="1" dirty="0" smtClean="0"/>
              <a:t>W</a:t>
            </a:r>
            <a:r>
              <a:rPr lang="en-US" sz="2800" b="1" dirty="0" smtClean="0"/>
              <a:t>orkplace </a:t>
            </a:r>
            <a:r>
              <a:rPr lang="en-US" sz="2800" b="1" dirty="0"/>
              <a:t>injuries and fatalities </a:t>
            </a:r>
            <a:r>
              <a:rPr lang="en-US" sz="2800" b="1" dirty="0" smtClean="0"/>
              <a:t/>
            </a:r>
            <a:br>
              <a:rPr lang="en-US" sz="2800" b="1" dirty="0" smtClean="0"/>
            </a:br>
            <a:r>
              <a:rPr lang="en-US" sz="2800" b="1" dirty="0" smtClean="0"/>
              <a:t>cost our </a:t>
            </a:r>
            <a:r>
              <a:rPr lang="en-US" sz="2800" b="1" dirty="0"/>
              <a:t>economy </a:t>
            </a:r>
            <a:r>
              <a:rPr lang="en-US" sz="2800" b="1" dirty="0" smtClean="0"/>
              <a:t/>
            </a:r>
            <a:br>
              <a:rPr lang="en-US" sz="2800" b="1" dirty="0" smtClean="0"/>
            </a:br>
            <a:r>
              <a:rPr lang="en-US" sz="2800" b="1" dirty="0" smtClean="0">
                <a:solidFill>
                  <a:srgbClr val="0070C0"/>
                </a:solidFill>
              </a:rPr>
              <a:t>$</a:t>
            </a:r>
            <a:r>
              <a:rPr lang="en-US" sz="2800" b="1" dirty="0">
                <a:solidFill>
                  <a:srgbClr val="0070C0"/>
                </a:solidFill>
              </a:rPr>
              <a:t>198.2 billion </a:t>
            </a:r>
            <a:r>
              <a:rPr lang="en-US" sz="2800" b="1" dirty="0" smtClean="0">
                <a:solidFill>
                  <a:srgbClr val="0070C0"/>
                </a:solidFill>
              </a:rPr>
              <a:t/>
            </a:r>
            <a:br>
              <a:rPr lang="en-US" sz="2800" b="1" dirty="0" smtClean="0">
                <a:solidFill>
                  <a:srgbClr val="0070C0"/>
                </a:solidFill>
              </a:rPr>
            </a:br>
            <a:r>
              <a:rPr lang="en-US" sz="2800" b="1" dirty="0" smtClean="0"/>
              <a:t>a </a:t>
            </a:r>
            <a:r>
              <a:rPr lang="en-US" sz="2800" b="1" dirty="0"/>
              <a:t>year.</a:t>
            </a:r>
          </a:p>
        </p:txBody>
      </p:sp>
      <p:grpSp>
        <p:nvGrpSpPr>
          <p:cNvPr id="14" name="Group 1"/>
          <p:cNvGrpSpPr>
            <a:grpSpLocks/>
          </p:cNvGrpSpPr>
          <p:nvPr/>
        </p:nvGrpSpPr>
        <p:grpSpPr bwMode="auto">
          <a:xfrm>
            <a:off x="22599" y="7714"/>
            <a:ext cx="9144000" cy="10287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26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Tree>
    <p:extLst>
      <p:ext uri="{BB962C8B-B14F-4D97-AF65-F5344CB8AC3E}">
        <p14:creationId xmlns:p14="http://schemas.microsoft.com/office/powerpoint/2010/main" val="21201659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5" name="TextBox 4"/>
          <p:cNvSpPr txBox="1"/>
          <p:nvPr/>
        </p:nvSpPr>
        <p:spPr>
          <a:xfrm>
            <a:off x="44370" y="1181540"/>
            <a:ext cx="8709024" cy="584775"/>
          </a:xfrm>
          <a:prstGeom prst="rect">
            <a:avLst/>
          </a:prstGeom>
          <a:noFill/>
        </p:spPr>
        <p:txBody>
          <a:bodyPr wrap="square" rtlCol="0">
            <a:spAutoFit/>
          </a:bodyPr>
          <a:lstStyle/>
          <a:p>
            <a:pPr algn="ctr"/>
            <a:r>
              <a:rPr lang="en-US" sz="3200" b="1" dirty="0" smtClean="0">
                <a:solidFill>
                  <a:srgbClr val="0070C0"/>
                </a:solidFill>
              </a:rPr>
              <a:t>New OSHA Resources</a:t>
            </a:r>
            <a:endParaRPr lang="en-US" sz="3200" b="1" dirty="0">
              <a:solidFill>
                <a:srgbClr val="0070C0"/>
              </a:solidFill>
            </a:endParaRPr>
          </a:p>
        </p:txBody>
      </p:sp>
      <p:grpSp>
        <p:nvGrpSpPr>
          <p:cNvPr id="14" name="Group 1"/>
          <p:cNvGrpSpPr>
            <a:grpSpLocks/>
          </p:cNvGrpSpPr>
          <p:nvPr/>
        </p:nvGrpSpPr>
        <p:grpSpPr bwMode="auto">
          <a:xfrm>
            <a:off x="26988" y="-8466"/>
            <a:ext cx="9144000" cy="11811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22" name="Rectangle 3"/>
          <p:cNvSpPr txBox="1">
            <a:spLocks noChangeArrowheads="1"/>
          </p:cNvSpPr>
          <p:nvPr/>
        </p:nvSpPr>
        <p:spPr>
          <a:xfrm>
            <a:off x="264150" y="1676400"/>
            <a:ext cx="8305800" cy="4073525"/>
          </a:xfrm>
          <a:prstGeom prst="rect">
            <a:avLst/>
          </a:prstGeom>
          <a:noFill/>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nSpc>
                <a:spcPct val="80000"/>
              </a:lnSpc>
              <a:buFontTx/>
              <a:buNone/>
            </a:pPr>
            <a:endParaRPr lang="en-US" sz="500" dirty="0" smtClean="0">
              <a:solidFill>
                <a:srgbClr val="000000"/>
              </a:solidFill>
            </a:endParaRPr>
          </a:p>
          <a:p>
            <a:pPr algn="l">
              <a:lnSpc>
                <a:spcPct val="80000"/>
              </a:lnSpc>
            </a:pPr>
            <a:r>
              <a:rPr lang="en-US" sz="2400" dirty="0" smtClean="0">
                <a:solidFill>
                  <a:srgbClr val="000000"/>
                </a:solidFill>
                <a:latin typeface="Calibri" pitchFamily="34" charset="0"/>
                <a:cs typeface="Calibri" pitchFamily="34" charset="0"/>
              </a:rPr>
              <a:t>For a listing of new OSHA publications, web pages, videos, and other resources, </a:t>
            </a:r>
            <a:r>
              <a:rPr lang="en-US" sz="2400" dirty="0">
                <a:solidFill>
                  <a:srgbClr val="000000"/>
                </a:solidFill>
                <a:latin typeface="Calibri" pitchFamily="34" charset="0"/>
                <a:cs typeface="Calibri" pitchFamily="34" charset="0"/>
              </a:rPr>
              <a:t>v</a:t>
            </a:r>
            <a:r>
              <a:rPr lang="en-US" sz="2400" dirty="0" smtClean="0">
                <a:solidFill>
                  <a:srgbClr val="000000"/>
                </a:solidFill>
                <a:latin typeface="Calibri" pitchFamily="34" charset="0"/>
                <a:cs typeface="Calibri" pitchFamily="34" charset="0"/>
              </a:rPr>
              <a:t>isit OSHA’s Help for Employers page (</a:t>
            </a:r>
            <a:r>
              <a:rPr lang="en-US" sz="2400" dirty="0" smtClean="0">
                <a:solidFill>
                  <a:srgbClr val="000000"/>
                </a:solidFill>
                <a:latin typeface="Calibri" pitchFamily="34" charset="0"/>
                <a:cs typeface="Calibri" pitchFamily="34" charset="0"/>
                <a:hlinkClick r:id="rId6"/>
              </a:rPr>
              <a:t>www.osha.gov/employers</a:t>
            </a:r>
            <a:r>
              <a:rPr lang="en-US" sz="2400" dirty="0" smtClean="0">
                <a:solidFill>
                  <a:srgbClr val="000000"/>
                </a:solidFill>
                <a:latin typeface="Calibri" pitchFamily="34" charset="0"/>
                <a:cs typeface="Calibri" pitchFamily="34" charset="0"/>
              </a:rPr>
              <a:t>), and click on “New Products” in the Quick Links box.</a:t>
            </a:r>
          </a:p>
          <a:p>
            <a:pPr algn="l">
              <a:lnSpc>
                <a:spcPct val="80000"/>
              </a:lnSpc>
            </a:pPr>
            <a:endParaRPr lang="en-US" sz="2400" dirty="0">
              <a:solidFill>
                <a:srgbClr val="000000"/>
              </a:solidFill>
              <a:latin typeface="Calibri" pitchFamily="34" charset="0"/>
              <a:cs typeface="Calibri" pitchFamily="34" charset="0"/>
            </a:endParaRPr>
          </a:p>
          <a:p>
            <a:pPr algn="l">
              <a:lnSpc>
                <a:spcPct val="80000"/>
              </a:lnSpc>
            </a:pPr>
            <a:endParaRPr lang="en-US" sz="2400" dirty="0" smtClean="0">
              <a:solidFill>
                <a:srgbClr val="000000"/>
              </a:solidFill>
              <a:latin typeface="Calibri" pitchFamily="34" charset="0"/>
              <a:cs typeface="Calibri" pitchFamily="34" charset="0"/>
            </a:endParaRPr>
          </a:p>
          <a:p>
            <a:pPr marL="285750" indent="-285750" algn="l">
              <a:lnSpc>
                <a:spcPct val="80000"/>
              </a:lnSpc>
              <a:buFont typeface="Arial" panose="020B0604020202090204" pitchFamily="34" charset="0"/>
              <a:buChar char="•"/>
            </a:pPr>
            <a:endParaRPr lang="en-US" sz="1800" dirty="0" smtClean="0">
              <a:solidFill>
                <a:srgbClr val="000000"/>
              </a:solidFill>
              <a:latin typeface="Calibri" pitchFamily="34" charset="0"/>
              <a:cs typeface="Calibri" pitchFamily="34" charset="0"/>
            </a:endParaRPr>
          </a:p>
        </p:txBody>
      </p:sp>
      <p:pic>
        <p:nvPicPr>
          <p:cNvPr id="23" name="Picture 22"/>
          <p:cNvPicPr/>
          <p:nvPr/>
        </p:nvPicPr>
        <p:blipFill rotWithShape="1">
          <a:blip r:embed="rId7" cstate="print">
            <a:extLst>
              <a:ext uri="{28A0092B-C50C-407E-A947-70E740481C1C}">
                <a14:useLocalDpi xmlns:a14="http://schemas.microsoft.com/office/drawing/2010/main"/>
              </a:ext>
            </a:extLst>
          </a:blip>
          <a:srcRect/>
          <a:stretch/>
        </p:blipFill>
        <p:spPr bwMode="auto">
          <a:xfrm>
            <a:off x="780426" y="3048000"/>
            <a:ext cx="6781800" cy="365760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03591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
          <p:cNvGrpSpPr>
            <a:grpSpLocks/>
          </p:cNvGrpSpPr>
          <p:nvPr/>
        </p:nvGrpSpPr>
        <p:grpSpPr bwMode="auto">
          <a:xfrm>
            <a:off x="0" y="152401"/>
            <a:ext cx="9144000" cy="1029139"/>
            <a:chOff x="0" y="152400"/>
            <a:chExt cx="9144000" cy="1028700"/>
          </a:xfrm>
        </p:grpSpPr>
        <p:pic>
          <p:nvPicPr>
            <p:cNvPr id="11"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34" name="Rectangle 6"/>
          <p:cNvSpPr>
            <a:spLocks noChangeArrowheads="1"/>
          </p:cNvSpPr>
          <p:nvPr/>
        </p:nvSpPr>
        <p:spPr bwMode="auto">
          <a:xfrm>
            <a:off x="3810000" y="2362200"/>
            <a:ext cx="5334000" cy="41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2286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indent="-342900" eaLnBrk="1" hangingPunct="1">
              <a:lnSpc>
                <a:spcPct val="80000"/>
              </a:lnSpc>
              <a:spcBef>
                <a:spcPct val="0"/>
              </a:spcBef>
              <a:spcAft>
                <a:spcPct val="75000"/>
              </a:spcAft>
              <a:buClr>
                <a:srgbClr val="0082C4"/>
              </a:buClr>
              <a:buFont typeface="Wingdings" pitchFamily="2" charset="2"/>
              <a:buChar char="§"/>
            </a:pPr>
            <a:r>
              <a:rPr lang="en-US" altLang="en-US" sz="2800" b="1" dirty="0" smtClean="0">
                <a:solidFill>
                  <a:srgbClr val="0070C0"/>
                </a:solidFill>
              </a:rPr>
              <a:t>Free</a:t>
            </a:r>
            <a:r>
              <a:rPr lang="en-US" altLang="en-US" sz="2800" dirty="0" smtClean="0"/>
              <a:t> </a:t>
            </a:r>
            <a:r>
              <a:rPr lang="en-US" altLang="en-US" sz="2800" dirty="0"/>
              <a:t>OSHA e-newsletter delivered twice monthly </a:t>
            </a:r>
            <a:r>
              <a:rPr lang="en-US" altLang="en-US" sz="2800"/>
              <a:t>to </a:t>
            </a:r>
            <a:r>
              <a:rPr lang="en-US" altLang="en-US" sz="2800" smtClean="0"/>
              <a:t>170,000 </a:t>
            </a:r>
            <a:r>
              <a:rPr lang="en-US" altLang="en-US" sz="2800" dirty="0"/>
              <a:t>subscribers  </a:t>
            </a:r>
          </a:p>
          <a:p>
            <a:pPr indent="-342900" eaLnBrk="1" hangingPunct="1">
              <a:lnSpc>
                <a:spcPct val="80000"/>
              </a:lnSpc>
              <a:spcBef>
                <a:spcPct val="0"/>
              </a:spcBef>
              <a:spcAft>
                <a:spcPct val="75000"/>
              </a:spcAft>
              <a:buClr>
                <a:srgbClr val="0082C4"/>
              </a:buClr>
              <a:buFont typeface="Wingdings" pitchFamily="2" charset="2"/>
              <a:buChar char="§"/>
            </a:pPr>
            <a:r>
              <a:rPr lang="en-US" altLang="en-US" sz="2800" b="1" dirty="0" smtClean="0">
                <a:solidFill>
                  <a:srgbClr val="0070C0"/>
                </a:solidFill>
              </a:rPr>
              <a:t>Latest </a:t>
            </a:r>
            <a:r>
              <a:rPr lang="en-US" altLang="en-US" sz="2800" b="1" dirty="0">
                <a:solidFill>
                  <a:srgbClr val="0070C0"/>
                </a:solidFill>
              </a:rPr>
              <a:t>news </a:t>
            </a:r>
            <a:r>
              <a:rPr lang="en-US" altLang="en-US" sz="2800" dirty="0"/>
              <a:t>about OSHA initiatives and products </a:t>
            </a:r>
            <a:r>
              <a:rPr lang="en-US" altLang="en-US" sz="2800" dirty="0" smtClean="0"/>
              <a:t/>
            </a:r>
            <a:br>
              <a:rPr lang="en-US" altLang="en-US" sz="2800" dirty="0" smtClean="0"/>
            </a:br>
            <a:r>
              <a:rPr lang="en-US" altLang="en-US" sz="2800" dirty="0" smtClean="0"/>
              <a:t>to help employers </a:t>
            </a:r>
            <a:r>
              <a:rPr lang="en-US" altLang="en-US" sz="2800" dirty="0"/>
              <a:t>and workers </a:t>
            </a:r>
            <a:r>
              <a:rPr lang="en-US" altLang="en-US" sz="2800" dirty="0" smtClean="0"/>
              <a:t> find and prevent </a:t>
            </a:r>
            <a:r>
              <a:rPr lang="en-US" altLang="en-US" sz="2800" dirty="0"/>
              <a:t>workplace </a:t>
            </a:r>
            <a:r>
              <a:rPr lang="en-US" altLang="en-US" sz="2800" dirty="0" smtClean="0"/>
              <a:t>hazards</a:t>
            </a:r>
          </a:p>
          <a:p>
            <a:pPr indent="-342900" eaLnBrk="1" hangingPunct="1">
              <a:lnSpc>
                <a:spcPct val="80000"/>
              </a:lnSpc>
              <a:spcBef>
                <a:spcPct val="0"/>
              </a:spcBef>
              <a:spcAft>
                <a:spcPct val="75000"/>
              </a:spcAft>
              <a:buClr>
                <a:srgbClr val="0082C4"/>
              </a:buClr>
              <a:buFont typeface="Wingdings" pitchFamily="2" charset="2"/>
              <a:buChar char="§"/>
            </a:pPr>
            <a:r>
              <a:rPr lang="en-US" altLang="en-US" sz="2800" dirty="0" smtClean="0"/>
              <a:t>Sign up at </a:t>
            </a:r>
            <a:r>
              <a:rPr lang="en-US" altLang="en-US" sz="2800" b="1" dirty="0" smtClean="0">
                <a:solidFill>
                  <a:srgbClr val="0070C0"/>
                </a:solidFill>
              </a:rPr>
              <a:t>www.osha.gov</a:t>
            </a:r>
            <a:endParaRPr lang="en-US" altLang="en-US" sz="2400" b="1" dirty="0">
              <a:solidFill>
                <a:srgbClr val="0070C0"/>
              </a:solidFill>
            </a:endParaRPr>
          </a:p>
        </p:txBody>
      </p:sp>
      <p:sp>
        <p:nvSpPr>
          <p:cNvPr id="3" name="Rectangle 2"/>
          <p:cNvSpPr/>
          <p:nvPr/>
        </p:nvSpPr>
        <p:spPr>
          <a:xfrm>
            <a:off x="2211252" y="1524000"/>
            <a:ext cx="6932747" cy="647550"/>
          </a:xfrm>
          <a:prstGeom prst="rect">
            <a:avLst/>
          </a:prstGeom>
        </p:spPr>
        <p:txBody>
          <a:bodyPr wrap="square">
            <a:spAutoFit/>
          </a:bodyPr>
          <a:lstStyle/>
          <a:p>
            <a:pPr marL="114300" algn="ctr">
              <a:lnSpc>
                <a:spcPct val="80000"/>
              </a:lnSpc>
              <a:spcAft>
                <a:spcPct val="75000"/>
              </a:spcAft>
              <a:buClr>
                <a:srgbClr val="0082C4"/>
              </a:buClr>
            </a:pPr>
            <a:r>
              <a:rPr lang="en-US" altLang="en-US" sz="4400" b="1" dirty="0" smtClean="0">
                <a:solidFill>
                  <a:srgbClr val="0070C0"/>
                </a:solidFill>
                <a:latin typeface="Calibri" panose="020F0502020204030204" pitchFamily="34" charset="0"/>
              </a:rPr>
              <a:t>OSHA</a:t>
            </a:r>
            <a:r>
              <a:rPr lang="en-US" altLang="en-US" sz="4000" b="1" dirty="0" smtClean="0">
                <a:solidFill>
                  <a:srgbClr val="0070C0"/>
                </a:solidFill>
                <a:latin typeface="Calibri" panose="020F0502020204030204" pitchFamily="34" charset="0"/>
              </a:rPr>
              <a:t> </a:t>
            </a:r>
            <a:r>
              <a:rPr lang="en-US" altLang="en-US" sz="4000" b="1" dirty="0" err="1" smtClean="0">
                <a:solidFill>
                  <a:srgbClr val="0070C0"/>
                </a:solidFill>
                <a:latin typeface="Calibri" panose="020F0502020204030204" pitchFamily="34" charset="0"/>
              </a:rPr>
              <a:t>QuickTakes</a:t>
            </a:r>
            <a:endParaRPr lang="en-US" altLang="en-US" sz="4000" b="1" dirty="0" smtClean="0">
              <a:solidFill>
                <a:srgbClr val="0070C0"/>
              </a:solidFill>
              <a:latin typeface="Calibri" panose="020F0502020204030204" pitchFamily="34" charset="0"/>
            </a:endParaRPr>
          </a:p>
        </p:txBody>
      </p:sp>
      <p:grpSp>
        <p:nvGrpSpPr>
          <p:cNvPr id="16" name="Group 1"/>
          <p:cNvGrpSpPr>
            <a:grpSpLocks/>
          </p:cNvGrpSpPr>
          <p:nvPr/>
        </p:nvGrpSpPr>
        <p:grpSpPr bwMode="auto">
          <a:xfrm>
            <a:off x="0" y="0"/>
            <a:ext cx="9144000" cy="1028700"/>
            <a:chOff x="0" y="152400"/>
            <a:chExt cx="9144000" cy="1028700"/>
          </a:xfrm>
        </p:grpSpPr>
        <p:pic>
          <p:nvPicPr>
            <p:cNvPr id="17"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
            <p:cNvSpPr txBox="1">
              <a:spLocks noChangeArrowheads="1"/>
            </p:cNvSpPr>
            <p:nvPr/>
          </p:nvSpPr>
          <p:spPr bwMode="auto">
            <a:xfrm>
              <a:off x="3276600" y="342900"/>
              <a:ext cx="4038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21" name="Rectangle 20"/>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grpSp>
        <p:nvGrpSpPr>
          <p:cNvPr id="4" name="Group 3"/>
          <p:cNvGrpSpPr/>
          <p:nvPr/>
        </p:nvGrpSpPr>
        <p:grpSpPr>
          <a:xfrm>
            <a:off x="529756" y="1905000"/>
            <a:ext cx="3105135" cy="3792981"/>
            <a:chOff x="512763" y="1384300"/>
            <a:chExt cx="3622675" cy="4622800"/>
          </a:xfrm>
        </p:grpSpPr>
        <p:grpSp>
          <p:nvGrpSpPr>
            <p:cNvPr id="23" name="Group 28"/>
            <p:cNvGrpSpPr>
              <a:grpSpLocks/>
            </p:cNvGrpSpPr>
            <p:nvPr/>
          </p:nvGrpSpPr>
          <p:grpSpPr bwMode="auto">
            <a:xfrm rot="-699916">
              <a:off x="512763" y="1384300"/>
              <a:ext cx="2786062" cy="3849688"/>
              <a:chOff x="1752600" y="813817"/>
              <a:chExt cx="2793705" cy="3858668"/>
            </a:xfrm>
          </p:grpSpPr>
          <p:sp>
            <p:nvSpPr>
              <p:cNvPr id="24" name="Rectangle 23"/>
              <p:cNvSpPr/>
              <p:nvPr/>
            </p:nvSpPr>
            <p:spPr>
              <a:xfrm>
                <a:off x="1752600" y="813817"/>
                <a:ext cx="2793705" cy="385866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0"/>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787328" y="903710"/>
                <a:ext cx="2715387" cy="42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861229" y="1305819"/>
                <a:ext cx="2586102" cy="100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861229" y="2306836"/>
                <a:ext cx="2586102" cy="137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897412" y="3633984"/>
                <a:ext cx="2579093" cy="10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46"/>
            <p:cNvGrpSpPr>
              <a:grpSpLocks/>
            </p:cNvGrpSpPr>
            <p:nvPr/>
          </p:nvGrpSpPr>
          <p:grpSpPr bwMode="auto">
            <a:xfrm rot="-699916">
              <a:off x="893763" y="1776413"/>
              <a:ext cx="2786062" cy="3849687"/>
              <a:chOff x="1752600" y="813817"/>
              <a:chExt cx="2793705" cy="3858668"/>
            </a:xfrm>
          </p:grpSpPr>
          <p:sp>
            <p:nvSpPr>
              <p:cNvPr id="36" name="Rectangle 35"/>
              <p:cNvSpPr/>
              <p:nvPr/>
            </p:nvSpPr>
            <p:spPr>
              <a:xfrm>
                <a:off x="1752600" y="813817"/>
                <a:ext cx="2793705" cy="385866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 name="Picture 4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787328" y="903710"/>
                <a:ext cx="2715387" cy="42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9"/>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861229" y="1305819"/>
                <a:ext cx="2586102" cy="100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0"/>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861229" y="2306836"/>
                <a:ext cx="2586102" cy="137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1"/>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897412" y="3633984"/>
                <a:ext cx="2579093" cy="10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52"/>
            <p:cNvGrpSpPr>
              <a:grpSpLocks/>
            </p:cNvGrpSpPr>
            <p:nvPr/>
          </p:nvGrpSpPr>
          <p:grpSpPr bwMode="auto">
            <a:xfrm rot="-699916">
              <a:off x="1349375" y="2157413"/>
              <a:ext cx="2786063" cy="3849687"/>
              <a:chOff x="1752600" y="813817"/>
              <a:chExt cx="2793705" cy="3858668"/>
            </a:xfrm>
          </p:grpSpPr>
          <p:sp>
            <p:nvSpPr>
              <p:cNvPr id="42" name="Rectangle 41"/>
              <p:cNvSpPr/>
              <p:nvPr/>
            </p:nvSpPr>
            <p:spPr>
              <a:xfrm>
                <a:off x="1752600" y="813817"/>
                <a:ext cx="2793705" cy="385866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3" name="Picture 5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787328" y="903710"/>
                <a:ext cx="2715387" cy="42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861229" y="1305819"/>
                <a:ext cx="2586102" cy="100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6"/>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861229" y="2306836"/>
                <a:ext cx="2586102" cy="137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7"/>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897412" y="3633984"/>
                <a:ext cx="2579093" cy="10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6458419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an employer to do?</a:t>
            </a:r>
            <a:endParaRPr lang="en-US" dirty="0"/>
          </a:p>
        </p:txBody>
      </p:sp>
      <p:sp>
        <p:nvSpPr>
          <p:cNvPr id="3" name="Content Placeholder 2"/>
          <p:cNvSpPr>
            <a:spLocks noGrp="1"/>
          </p:cNvSpPr>
          <p:nvPr>
            <p:ph sz="half" idx="1"/>
          </p:nvPr>
        </p:nvSpPr>
        <p:spPr>
          <a:xfrm>
            <a:off x="457200" y="1600200"/>
            <a:ext cx="7848600" cy="5029200"/>
          </a:xfrm>
        </p:spPr>
        <p:txBody>
          <a:bodyPr>
            <a:normAutofit/>
          </a:bodyPr>
          <a:lstStyle/>
          <a:p>
            <a:r>
              <a:rPr lang="en-US" sz="3200" dirty="0" smtClean="0"/>
              <a:t>Prepare in advance; do you have a SHMS?</a:t>
            </a:r>
          </a:p>
          <a:p>
            <a:r>
              <a:rPr lang="en-US" sz="3200" dirty="0" smtClean="0"/>
              <a:t>Be honest with the compliance officer</a:t>
            </a:r>
          </a:p>
          <a:p>
            <a:r>
              <a:rPr lang="en-US" sz="3200" dirty="0" smtClean="0"/>
              <a:t>Good faith plays a role in how your case is evaluated</a:t>
            </a:r>
          </a:p>
          <a:p>
            <a:r>
              <a:rPr lang="en-US" sz="3200" dirty="0" smtClean="0"/>
              <a:t>If you receive citations and penalties, come in to the informal conference and discuss your case with the Area Director to obtain a workable settlement agreement…and bring with you abatement documentation!</a:t>
            </a:r>
            <a:endParaRPr lang="en-US" sz="3200" dirty="0"/>
          </a:p>
        </p:txBody>
      </p:sp>
    </p:spTree>
    <p:extLst>
      <p:ext uri="{BB962C8B-B14F-4D97-AF65-F5344CB8AC3E}">
        <p14:creationId xmlns:p14="http://schemas.microsoft.com/office/powerpoint/2010/main" val="25897976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On-Site Consultation (Free Service)</a:t>
            </a:r>
            <a:br>
              <a:rPr lang="en-US" dirty="0" smtClean="0"/>
            </a:br>
            <a:r>
              <a:rPr lang="en-US" dirty="0" smtClean="0"/>
              <a:t>1-800-282-1425</a:t>
            </a:r>
            <a:endParaRPr lang="en-US" dirty="0"/>
          </a:p>
        </p:txBody>
      </p:sp>
      <p:pic>
        <p:nvPicPr>
          <p:cNvPr id="205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036" t="12821" r="1036" b="-1036"/>
          <a:stretch/>
        </p:blipFill>
        <p:spPr bwMode="auto">
          <a:xfrm>
            <a:off x="2352873" y="1447800"/>
            <a:ext cx="4590653" cy="323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5867400"/>
            <a:ext cx="8686800" cy="523220"/>
          </a:xfrm>
          <a:prstGeom prst="rect">
            <a:avLst/>
          </a:prstGeom>
        </p:spPr>
        <p:txBody>
          <a:bodyPr wrap="square">
            <a:spAutoFit/>
          </a:bodyPr>
          <a:lstStyle/>
          <a:p>
            <a:r>
              <a:rPr lang="en-US" sz="2800" b="1" dirty="0">
                <a:solidFill>
                  <a:srgbClr val="FF0000"/>
                </a:solidFill>
              </a:rPr>
              <a:t>https://www.osha.gov/dcsp/smallbusiness/consult.html</a:t>
            </a:r>
          </a:p>
        </p:txBody>
      </p:sp>
      <p:sp>
        <p:nvSpPr>
          <p:cNvPr id="3" name="Rectangle 2"/>
          <p:cNvSpPr/>
          <p:nvPr/>
        </p:nvSpPr>
        <p:spPr>
          <a:xfrm>
            <a:off x="2362200" y="4947535"/>
            <a:ext cx="4572000" cy="923330"/>
          </a:xfrm>
          <a:prstGeom prst="rect">
            <a:avLst/>
          </a:prstGeom>
        </p:spPr>
        <p:txBody>
          <a:bodyPr>
            <a:spAutoFit/>
          </a:bodyPr>
          <a:lstStyle/>
          <a:p>
            <a:pPr algn="ctr">
              <a:buFont typeface="Monotype Sorts" charset="2"/>
              <a:buChar char="l"/>
              <a:defRPr/>
            </a:pPr>
            <a:r>
              <a:rPr lang="en-US" dirty="0"/>
              <a:t>Walkthrough </a:t>
            </a:r>
            <a:r>
              <a:rPr lang="en-US" dirty="0" smtClean="0"/>
              <a:t>Surveys/Air Monitoring</a:t>
            </a:r>
          </a:p>
          <a:p>
            <a:pPr algn="ctr">
              <a:buFont typeface="Monotype Sorts" charset="2"/>
              <a:buChar char="l"/>
              <a:defRPr/>
            </a:pPr>
            <a:r>
              <a:rPr lang="en-US" dirty="0" smtClean="0"/>
              <a:t>Help with </a:t>
            </a:r>
            <a:r>
              <a:rPr lang="en-US" smtClean="0"/>
              <a:t>Written Programs</a:t>
            </a:r>
            <a:endParaRPr lang="en-US" dirty="0"/>
          </a:p>
          <a:p>
            <a:pPr algn="ctr">
              <a:buFont typeface="Monotype Sorts" charset="2"/>
              <a:buChar char="l"/>
              <a:defRPr/>
            </a:pPr>
            <a:r>
              <a:rPr lang="en-US" dirty="0"/>
              <a:t>Written Report</a:t>
            </a:r>
          </a:p>
        </p:txBody>
      </p:sp>
    </p:spTree>
    <p:extLst>
      <p:ext uri="{BB962C8B-B14F-4D97-AF65-F5344CB8AC3E}">
        <p14:creationId xmlns:p14="http://schemas.microsoft.com/office/powerpoint/2010/main" val="41780658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
          <p:cNvGrpSpPr>
            <a:grpSpLocks/>
          </p:cNvGrpSpPr>
          <p:nvPr/>
        </p:nvGrpSpPr>
        <p:grpSpPr bwMode="auto">
          <a:xfrm>
            <a:off x="2171488" y="3505200"/>
            <a:ext cx="5334423" cy="3007132"/>
            <a:chOff x="0" y="-14288"/>
            <a:chExt cx="9144000" cy="6872288"/>
          </a:xfrm>
        </p:grpSpPr>
        <p:pic>
          <p:nvPicPr>
            <p:cNvPr id="12" name="Picture 11" descr="C:\Users\gchartier\Desktop\prezi &amp; other graphics\OSHA logos and graphics\Summit_Graphic.jpg"/>
            <p:cNvPicPr>
              <a:picLocks noChangeAspect="1" noChangeArrowheads="1"/>
            </p:cNvPicPr>
            <p:nvPr/>
          </p:nvPicPr>
          <p:blipFill>
            <a:blip r:embed="rId3">
              <a:extLst>
                <a:ext uri="{28A0092B-C50C-407E-A947-70E740481C1C}">
                  <a14:useLocalDpi xmlns:a14="http://schemas.microsoft.com/office/drawing/2010/main" val="0"/>
                </a:ext>
              </a:extLst>
            </a:blip>
            <a:srcRect l="18951" t="-208" r="5655" b="208"/>
            <a:stretch>
              <a:fillRect/>
            </a:stretch>
          </p:blipFill>
          <p:spPr bwMode="auto">
            <a:xfrm>
              <a:off x="1" y="-14288"/>
              <a:ext cx="9143999"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0" y="1758950"/>
              <a:ext cx="9144000" cy="3763963"/>
            </a:xfrm>
            <a:prstGeom prst="rect">
              <a:avLst/>
            </a:prstGeom>
            <a:solidFill>
              <a:srgbClr val="FFFF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1"/>
            <p:cNvSpPr txBox="1">
              <a:spLocks noChangeArrowheads="1"/>
            </p:cNvSpPr>
            <p:nvPr/>
          </p:nvSpPr>
          <p:spPr bwMode="auto">
            <a:xfrm>
              <a:off x="2641600" y="3924300"/>
              <a:ext cx="426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4600" b="1" dirty="0" smtClean="0">
                  <a:solidFill>
                    <a:srgbClr val="002864"/>
                  </a:solidFill>
                  <a:effectLst>
                    <a:outerShdw blurRad="38100" dist="38100" dir="2700000" algn="tl">
                      <a:srgbClr val="000000">
                        <a:alpha val="43137"/>
                      </a:srgbClr>
                    </a:outerShdw>
                  </a:effectLst>
                </a:rPr>
                <a:t>We Can Help</a:t>
              </a:r>
            </a:p>
          </p:txBody>
        </p:sp>
        <p:pic>
          <p:nvPicPr>
            <p:cNvPr id="17" name="Picture 8" descr="C:\Users\gchartier\AppData\Local\Microsoft\Windows\Temporary Internet Files\Content.Outlook\GGH2LIOG\OSHA_MAC_ill (2).png"/>
            <p:cNvPicPr>
              <a:picLocks noChangeAspect="1" noChangeArrowheads="1"/>
            </p:cNvPicPr>
            <p:nvPr/>
          </p:nvPicPr>
          <p:blipFill>
            <a:blip r:embed="rId4">
              <a:extLst>
                <a:ext uri="{28A0092B-C50C-407E-A947-70E740481C1C}">
                  <a14:useLocalDpi xmlns:a14="http://schemas.microsoft.com/office/drawing/2010/main" val="0"/>
                </a:ext>
              </a:extLst>
            </a:blip>
            <a:srcRect b="44238"/>
            <a:stretch>
              <a:fillRect/>
            </a:stretch>
          </p:blipFill>
          <p:spPr bwMode="auto">
            <a:xfrm>
              <a:off x="2082800" y="1752600"/>
              <a:ext cx="53848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914400" y="304800"/>
            <a:ext cx="7848600" cy="2862322"/>
          </a:xfrm>
          <a:prstGeom prst="rect">
            <a:avLst/>
          </a:prstGeom>
          <a:noFill/>
        </p:spPr>
        <p:txBody>
          <a:bodyPr wrap="square" rtlCol="0">
            <a:spAutoFit/>
          </a:bodyPr>
          <a:lstStyle/>
          <a:p>
            <a:r>
              <a:rPr lang="en-US" sz="6000" b="1" dirty="0" smtClean="0"/>
              <a:t>  		Thank You!!!</a:t>
            </a:r>
          </a:p>
          <a:p>
            <a:r>
              <a:rPr lang="en-US" sz="6000" b="1" dirty="0" smtClean="0"/>
              <a:t>Cleveland OSHA Office</a:t>
            </a:r>
          </a:p>
          <a:p>
            <a:r>
              <a:rPr lang="en-US" sz="6000" b="1" dirty="0" smtClean="0"/>
              <a:t>       216-447-4194</a:t>
            </a:r>
            <a:endParaRPr lang="en-US" sz="6000" b="1" dirty="0"/>
          </a:p>
        </p:txBody>
      </p:sp>
    </p:spTree>
    <p:extLst>
      <p:ext uri="{BB962C8B-B14F-4D97-AF65-F5344CB8AC3E}">
        <p14:creationId xmlns:p14="http://schemas.microsoft.com/office/powerpoint/2010/main" val="1506795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sp>
        <p:nvSpPr>
          <p:cNvPr id="5" name="TextBox 4"/>
          <p:cNvSpPr txBox="1"/>
          <p:nvPr/>
        </p:nvSpPr>
        <p:spPr>
          <a:xfrm>
            <a:off x="-13252" y="1295400"/>
            <a:ext cx="9144000" cy="769441"/>
          </a:xfrm>
          <a:prstGeom prst="rect">
            <a:avLst/>
          </a:prstGeom>
          <a:noFill/>
        </p:spPr>
        <p:txBody>
          <a:bodyPr wrap="square" rtlCol="0">
            <a:spAutoFit/>
          </a:bodyPr>
          <a:lstStyle/>
          <a:p>
            <a:pPr algn="ctr"/>
            <a:r>
              <a:rPr lang="en-US" sz="4400" b="1" dirty="0" smtClean="0">
                <a:solidFill>
                  <a:srgbClr val="0070C0"/>
                </a:solidFill>
              </a:rPr>
              <a:t>Safety Pays</a:t>
            </a:r>
          </a:p>
        </p:txBody>
      </p:sp>
      <p:grpSp>
        <p:nvGrpSpPr>
          <p:cNvPr id="14" name="Group 1"/>
          <p:cNvGrpSpPr>
            <a:grpSpLocks/>
          </p:cNvGrpSpPr>
          <p:nvPr/>
        </p:nvGrpSpPr>
        <p:grpSpPr bwMode="auto">
          <a:xfrm>
            <a:off x="26988" y="-8466"/>
            <a:ext cx="9144000" cy="1181100"/>
            <a:chOff x="0" y="152400"/>
            <a:chExt cx="9144000" cy="1028700"/>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
        <p:nvSpPr>
          <p:cNvPr id="3" name="TextBox 2"/>
          <p:cNvSpPr txBox="1"/>
          <p:nvPr/>
        </p:nvSpPr>
        <p:spPr>
          <a:xfrm>
            <a:off x="1234485" y="2064840"/>
            <a:ext cx="6374044" cy="1846659"/>
          </a:xfrm>
          <a:prstGeom prst="rect">
            <a:avLst/>
          </a:prstGeom>
          <a:noFill/>
        </p:spPr>
        <p:txBody>
          <a:bodyPr wrap="square" rtlCol="0">
            <a:spAutoFit/>
          </a:bodyPr>
          <a:lstStyle/>
          <a:p>
            <a:pPr algn="ctr"/>
            <a:r>
              <a:rPr lang="en-US" sz="3200" b="1" dirty="0" smtClean="0"/>
              <a:t>Investing in preventing hazards saves lives, prevents injuries </a:t>
            </a:r>
            <a:br>
              <a:rPr lang="en-US" sz="3200" b="1" dirty="0" smtClean="0"/>
            </a:br>
            <a:r>
              <a:rPr lang="en-US" sz="3200" b="1" dirty="0" smtClean="0"/>
              <a:t>and saves you money</a:t>
            </a:r>
            <a:endParaRPr lang="en-US" sz="3200" b="1" dirty="0"/>
          </a:p>
          <a:p>
            <a:endParaRPr lang="en-US" dirty="0"/>
          </a:p>
        </p:txBody>
      </p:sp>
      <p:pic>
        <p:nvPicPr>
          <p:cNvPr id="21" name="Picture 20"/>
          <p:cNvPicPr/>
          <p:nvPr/>
        </p:nvPicPr>
        <p:blipFill rotWithShape="1">
          <a:blip r:embed="rId6" cstate="email">
            <a:extLst>
              <a:ext uri="{28A0092B-C50C-407E-A947-70E740481C1C}">
                <a14:useLocalDpi xmlns:a14="http://schemas.microsoft.com/office/drawing/2010/main"/>
              </a:ext>
            </a:extLst>
          </a:blip>
          <a:srcRect/>
          <a:stretch/>
        </p:blipFill>
        <p:spPr bwMode="auto">
          <a:xfrm>
            <a:off x="671510" y="5430078"/>
            <a:ext cx="7558087" cy="1262777"/>
          </a:xfrm>
          <a:prstGeom prst="rect">
            <a:avLst/>
          </a:prstGeom>
          <a:ln>
            <a:noFill/>
          </a:ln>
          <a:extLst>
            <a:ext uri="{53640926-AAD7-44D8-BBD7-CCE9431645EC}">
              <a14:shadowObscured xmlns:a14="http://schemas.microsoft.com/office/drawing/2010/main"/>
            </a:ext>
          </a:extLst>
        </p:spPr>
      </p:pic>
      <p:sp>
        <p:nvSpPr>
          <p:cNvPr id="22" name="TextBox 21"/>
          <p:cNvSpPr txBox="1"/>
          <p:nvPr/>
        </p:nvSpPr>
        <p:spPr>
          <a:xfrm>
            <a:off x="721681" y="3952530"/>
            <a:ext cx="7499995" cy="1354217"/>
          </a:xfrm>
          <a:prstGeom prst="rect">
            <a:avLst/>
          </a:prstGeom>
          <a:noFill/>
        </p:spPr>
        <p:txBody>
          <a:bodyPr wrap="square" rtlCol="0">
            <a:spAutoFit/>
          </a:bodyPr>
          <a:lstStyle/>
          <a:p>
            <a:pPr algn="ctr"/>
            <a:r>
              <a:rPr lang="en-US" sz="3200" b="1" dirty="0" smtClean="0">
                <a:solidFill>
                  <a:srgbClr val="FF0000"/>
                </a:solidFill>
              </a:rPr>
              <a:t>OSHA’s Updated Safety Pays Program helps show the impact of injuries and illnesses</a:t>
            </a:r>
            <a:endParaRPr lang="en-US" sz="3200" b="1" dirty="0">
              <a:solidFill>
                <a:srgbClr val="FF0000"/>
              </a:solidFill>
            </a:endParaRPr>
          </a:p>
          <a:p>
            <a:endParaRPr lang="en-US" dirty="0"/>
          </a:p>
        </p:txBody>
      </p:sp>
    </p:spTree>
    <p:extLst>
      <p:ext uri="{BB962C8B-B14F-4D97-AF65-F5344CB8AC3E}">
        <p14:creationId xmlns:p14="http://schemas.microsoft.com/office/powerpoint/2010/main" val="761447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0"/>
            <a:ext cx="9144000" cy="799660"/>
          </a:xfrm>
        </p:spPr>
        <p:txBody>
          <a:bodyPr>
            <a:noAutofit/>
          </a:bodyPr>
          <a:lstStyle/>
          <a:p>
            <a:r>
              <a:rPr lang="en-US" sz="3200" b="1" dirty="0" smtClean="0">
                <a:solidFill>
                  <a:srgbClr val="0070C0"/>
                </a:solidFill>
              </a:rPr>
              <a:t>Updates to OSHA’s Recordkeeping/Reporting Rule: </a:t>
            </a:r>
            <a:br>
              <a:rPr lang="en-US" sz="3200" b="1" dirty="0" smtClean="0">
                <a:solidFill>
                  <a:srgbClr val="0070C0"/>
                </a:solidFill>
              </a:rPr>
            </a:br>
            <a:r>
              <a:rPr lang="en-US" sz="3200" b="1" dirty="0" smtClean="0">
                <a:solidFill>
                  <a:srgbClr val="0070C0"/>
                </a:solidFill>
              </a:rPr>
              <a:t>Severe Injury Reporting</a:t>
            </a:r>
            <a:endParaRPr lang="en-US" sz="3200" b="1" dirty="0">
              <a:solidFill>
                <a:srgbClr val="0070C0"/>
              </a:solidFill>
            </a:endParaRPr>
          </a:p>
        </p:txBody>
      </p:sp>
      <p:sp>
        <p:nvSpPr>
          <p:cNvPr id="3" name="Content Placeholder 2"/>
          <p:cNvSpPr>
            <a:spLocks noGrp="1"/>
          </p:cNvSpPr>
          <p:nvPr>
            <p:ph idx="1"/>
          </p:nvPr>
        </p:nvSpPr>
        <p:spPr>
          <a:xfrm>
            <a:off x="1447800" y="2971800"/>
            <a:ext cx="6772114" cy="3429000"/>
          </a:xfrm>
        </p:spPr>
        <p:txBody>
          <a:bodyPr>
            <a:noAutofit/>
          </a:bodyPr>
          <a:lstStyle/>
          <a:p>
            <a:pPr marL="0" indent="0">
              <a:buNone/>
            </a:pPr>
            <a:r>
              <a:rPr lang="en-US" sz="2600" dirty="0" smtClean="0"/>
              <a:t>OSHA has </a:t>
            </a:r>
            <a:r>
              <a:rPr lang="en-US" sz="2600" b="1" dirty="0" smtClean="0"/>
              <a:t>expanded</a:t>
            </a:r>
            <a:r>
              <a:rPr lang="en-US" sz="2600" dirty="0" smtClean="0"/>
              <a:t> </a:t>
            </a:r>
            <a:r>
              <a:rPr lang="en-US" sz="2600" dirty="0"/>
              <a:t>the list of </a:t>
            </a:r>
            <a:r>
              <a:rPr lang="en-US" sz="2600" dirty="0" smtClean="0"/>
              <a:t>severe injuries &amp; illnesses that </a:t>
            </a:r>
            <a:r>
              <a:rPr lang="en-US" sz="2600" dirty="0"/>
              <a:t>employers must </a:t>
            </a:r>
            <a:r>
              <a:rPr lang="en-US" sz="2600" dirty="0" smtClean="0"/>
              <a:t>report &amp; </a:t>
            </a:r>
            <a:r>
              <a:rPr lang="en-US" sz="2600" b="1" dirty="0" smtClean="0"/>
              <a:t>updated</a:t>
            </a:r>
            <a:r>
              <a:rPr lang="en-US" sz="2600" dirty="0" smtClean="0"/>
              <a:t> the list </a:t>
            </a:r>
            <a:r>
              <a:rPr lang="en-US" sz="2600" dirty="0"/>
              <a:t>of </a:t>
            </a:r>
            <a:r>
              <a:rPr lang="en-US" sz="2600" dirty="0" smtClean="0"/>
              <a:t>industries who are partially exempt </a:t>
            </a:r>
            <a:r>
              <a:rPr lang="en-US" sz="2600" dirty="0"/>
              <a:t>from </a:t>
            </a:r>
            <a:r>
              <a:rPr lang="en-US" sz="2600" dirty="0" smtClean="0"/>
              <a:t>routinely keeping OSHA records.</a:t>
            </a:r>
          </a:p>
          <a:p>
            <a:pPr marL="0" indent="0">
              <a:buNone/>
            </a:pPr>
            <a:endParaRPr lang="en-US" sz="1050" dirty="0" smtClean="0"/>
          </a:p>
          <a:p>
            <a:pPr marL="0" indent="0">
              <a:buNone/>
            </a:pPr>
            <a:r>
              <a:rPr lang="en-US" sz="2600" dirty="0" smtClean="0"/>
              <a:t>For </a:t>
            </a:r>
            <a:r>
              <a:rPr lang="en-US" sz="2600" dirty="0"/>
              <a:t>workplaces under </a:t>
            </a:r>
            <a:r>
              <a:rPr lang="en-US" sz="2600" dirty="0">
                <a:effectLst>
                  <a:outerShdw blurRad="38100" dist="38100" dir="2700000" algn="tl">
                    <a:srgbClr val="000000">
                      <a:alpha val="43137"/>
                    </a:srgbClr>
                  </a:outerShdw>
                </a:effectLst>
              </a:rPr>
              <a:t>Federal OSHA </a:t>
            </a:r>
            <a:r>
              <a:rPr lang="en-US" sz="2600" dirty="0"/>
              <a:t>jurisdiction</a:t>
            </a:r>
          </a:p>
          <a:p>
            <a:pPr>
              <a:buClr>
                <a:srgbClr val="0070C0"/>
              </a:buClr>
              <a:buSzPct val="110000"/>
              <a:buFont typeface="Wingdings" panose="05000000000000000000" pitchFamily="2" charset="2"/>
              <a:buChar char="§"/>
            </a:pPr>
            <a:r>
              <a:rPr lang="en-US" sz="2600" dirty="0"/>
              <a:t>Final rule </a:t>
            </a:r>
            <a:r>
              <a:rPr lang="en-US" sz="2600" dirty="0" smtClean="0"/>
              <a:t>became </a:t>
            </a:r>
            <a:r>
              <a:rPr lang="en-US" sz="2600" dirty="0"/>
              <a:t>effective </a:t>
            </a:r>
            <a:r>
              <a:rPr lang="en-US" sz="2600" b="1" dirty="0">
                <a:solidFill>
                  <a:srgbClr val="0070C0"/>
                </a:solidFill>
              </a:rPr>
              <a:t>January 1, </a:t>
            </a:r>
            <a:r>
              <a:rPr lang="en-US" sz="2600" b="1" dirty="0" smtClean="0">
                <a:solidFill>
                  <a:srgbClr val="0070C0"/>
                </a:solidFill>
              </a:rPr>
              <a:t>2015</a:t>
            </a:r>
          </a:p>
        </p:txBody>
      </p:sp>
      <p:grpSp>
        <p:nvGrpSpPr>
          <p:cNvPr id="14" name="Group 1"/>
          <p:cNvGrpSpPr>
            <a:grpSpLocks/>
          </p:cNvGrpSpPr>
          <p:nvPr/>
        </p:nvGrpSpPr>
        <p:grpSpPr bwMode="auto">
          <a:xfrm>
            <a:off x="-49212" y="-250825"/>
            <a:ext cx="9193212" cy="1241425"/>
            <a:chOff x="-49212" y="-60325"/>
            <a:chExt cx="9193212" cy="1241425"/>
          </a:xfrm>
        </p:grpSpPr>
        <p:pic>
          <p:nvPicPr>
            <p:cNvPr id="15"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49212" y="-60325"/>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8" descr="C:\Users\gchartier\AppData\Local\Microsoft\Windows\Temporary Internet Files\Content.Outlook\GGH2LIOG\OSHA_MAC_ill (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3276600" y="342900"/>
              <a:ext cx="3962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9" name="Rectangle 18"/>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Tree>
    <p:extLst>
      <p:ext uri="{BB962C8B-B14F-4D97-AF65-F5344CB8AC3E}">
        <p14:creationId xmlns:p14="http://schemas.microsoft.com/office/powerpoint/2010/main" val="2830470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990" y="160020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b="1" dirty="0" smtClean="0">
                <a:solidFill>
                  <a:srgbClr val="0070C0"/>
                </a:solidFill>
                <a:latin typeface="Calibri" pitchFamily="34" charset="0"/>
              </a:rPr>
              <a:t>Expanded reporting requirements</a:t>
            </a:r>
            <a:endParaRPr lang="en-US" altLang="en-US" sz="3600" b="1" dirty="0">
              <a:solidFill>
                <a:srgbClr val="0070C0"/>
              </a:solidFill>
              <a:latin typeface="Calibri" pitchFamily="34" charset="0"/>
            </a:endParaRPr>
          </a:p>
        </p:txBody>
      </p:sp>
      <p:sp>
        <p:nvSpPr>
          <p:cNvPr id="11" name="TextBox 4"/>
          <p:cNvSpPr txBox="1">
            <a:spLocks noChangeArrowheads="1"/>
          </p:cNvSpPr>
          <p:nvPr/>
        </p:nvSpPr>
        <p:spPr bwMode="auto">
          <a:xfrm>
            <a:off x="381000" y="2484551"/>
            <a:ext cx="8458200" cy="383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Aft>
                <a:spcPts val="1800"/>
              </a:spcAft>
              <a:buClr>
                <a:srgbClr val="0082A9"/>
              </a:buClr>
              <a:buSzPct val="115000"/>
            </a:pPr>
            <a:r>
              <a:rPr lang="en-US" sz="2400" dirty="0" smtClean="0">
                <a:latin typeface="Calibri" panose="020F0502020204030204" pitchFamily="34" charset="0"/>
              </a:rPr>
              <a:t>The rule expands the list of severe work-related injuries and </a:t>
            </a:r>
            <a:br>
              <a:rPr lang="en-US" sz="2400" dirty="0" smtClean="0">
                <a:latin typeface="Calibri" panose="020F0502020204030204" pitchFamily="34" charset="0"/>
              </a:rPr>
            </a:br>
            <a:r>
              <a:rPr lang="en-US" sz="2400" dirty="0" smtClean="0">
                <a:latin typeface="Calibri" panose="020F0502020204030204" pitchFamily="34" charset="0"/>
              </a:rPr>
              <a:t>illnesses that </a:t>
            </a:r>
            <a:r>
              <a:rPr lang="en-US" sz="2400" b="1" dirty="0" smtClean="0">
                <a:latin typeface="Calibri" panose="020F0502020204030204" pitchFamily="34" charset="0"/>
              </a:rPr>
              <a:t>all covered employers </a:t>
            </a:r>
            <a:r>
              <a:rPr lang="en-US" sz="2400" dirty="0" smtClean="0">
                <a:latin typeface="Calibri" panose="020F0502020204030204" pitchFamily="34" charset="0"/>
              </a:rPr>
              <a:t>must report to OSHA.</a:t>
            </a:r>
          </a:p>
          <a:p>
            <a:pPr marL="0" indent="0" eaLnBrk="1" hangingPunct="1">
              <a:spcAft>
                <a:spcPts val="1200"/>
              </a:spcAft>
              <a:buClr>
                <a:srgbClr val="0082A9"/>
              </a:buClr>
              <a:buSzPct val="115000"/>
            </a:pPr>
            <a:r>
              <a:rPr lang="en-US" sz="2400" dirty="0" smtClean="0">
                <a:latin typeface="Calibri" panose="020F0502020204030204" pitchFamily="34" charset="0"/>
              </a:rPr>
              <a:t>Since January 1, 2015, employers </a:t>
            </a:r>
            <a:r>
              <a:rPr lang="en-US" sz="2400" b="1" dirty="0" smtClean="0">
                <a:latin typeface="Calibri" panose="020F0502020204030204" pitchFamily="34" charset="0"/>
              </a:rPr>
              <a:t>must report </a:t>
            </a:r>
            <a:r>
              <a:rPr lang="en-US" sz="2400" dirty="0" smtClean="0">
                <a:latin typeface="Calibri" panose="020F0502020204030204" pitchFamily="34" charset="0"/>
              </a:rPr>
              <a:t>the following </a:t>
            </a:r>
            <a:br>
              <a:rPr lang="en-US" sz="2400" dirty="0" smtClean="0">
                <a:latin typeface="Calibri" panose="020F0502020204030204" pitchFamily="34" charset="0"/>
              </a:rPr>
            </a:br>
            <a:r>
              <a:rPr lang="en-US" sz="2400" dirty="0" smtClean="0">
                <a:latin typeface="Calibri" panose="020F0502020204030204" pitchFamily="34" charset="0"/>
              </a:rPr>
              <a:t>to OSHA:</a:t>
            </a:r>
          </a:p>
          <a:p>
            <a:pPr eaLnBrk="1" hangingPunct="1">
              <a:spcAft>
                <a:spcPts val="700"/>
              </a:spcAft>
              <a:buClr>
                <a:srgbClr val="0082A9"/>
              </a:buClr>
              <a:buSzPct val="115000"/>
              <a:buFont typeface="Wingdings" pitchFamily="2" charset="2"/>
              <a:buChar char="§"/>
            </a:pPr>
            <a:r>
              <a:rPr lang="en-US" sz="2100" dirty="0" smtClean="0">
                <a:latin typeface="Calibri" panose="020F0502020204030204" pitchFamily="34" charset="0"/>
              </a:rPr>
              <a:t>All work-related</a:t>
            </a:r>
            <a:r>
              <a:rPr lang="en-US" sz="2100" b="1" dirty="0" smtClean="0">
                <a:solidFill>
                  <a:srgbClr val="0070C0"/>
                </a:solidFill>
                <a:latin typeface="Calibri" panose="020F0502020204030204" pitchFamily="34" charset="0"/>
              </a:rPr>
              <a:t> fatalities </a:t>
            </a:r>
            <a:r>
              <a:rPr lang="en-US" sz="2100" dirty="0" smtClean="0">
                <a:latin typeface="Calibri" panose="020F0502020204030204" pitchFamily="34" charset="0"/>
              </a:rPr>
              <a:t>within </a:t>
            </a:r>
            <a:r>
              <a:rPr lang="en-US" sz="2100" b="1" dirty="0" smtClean="0">
                <a:latin typeface="Calibri" panose="020F0502020204030204" pitchFamily="34" charset="0"/>
              </a:rPr>
              <a:t>8 hours </a:t>
            </a:r>
            <a:r>
              <a:rPr lang="en-US" sz="2100" dirty="0" smtClean="0">
                <a:latin typeface="Calibri" panose="020F0502020204030204" pitchFamily="34" charset="0"/>
              </a:rPr>
              <a:t>(same as previous requirement)</a:t>
            </a:r>
          </a:p>
          <a:p>
            <a:pPr eaLnBrk="1" hangingPunct="1">
              <a:spcAft>
                <a:spcPts val="700"/>
              </a:spcAft>
              <a:buClr>
                <a:srgbClr val="0082A9"/>
              </a:buClr>
              <a:buSzPct val="115000"/>
              <a:buFont typeface="Wingdings" pitchFamily="2" charset="2"/>
              <a:buChar char="§"/>
            </a:pPr>
            <a:r>
              <a:rPr lang="en-US" sz="2100" dirty="0" smtClean="0">
                <a:latin typeface="Calibri" panose="020F0502020204030204" pitchFamily="34" charset="0"/>
              </a:rPr>
              <a:t>All work-related </a:t>
            </a:r>
            <a:r>
              <a:rPr lang="en-US" sz="2100" b="1" dirty="0" smtClean="0">
                <a:solidFill>
                  <a:srgbClr val="0070C0"/>
                </a:solidFill>
                <a:latin typeface="Calibri" panose="020F0502020204030204" pitchFamily="34" charset="0"/>
              </a:rPr>
              <a:t>in-patient hospitalizations</a:t>
            </a:r>
            <a:r>
              <a:rPr lang="en-US" sz="2100" b="1" dirty="0" smtClean="0">
                <a:latin typeface="Calibri" panose="020F0502020204030204" pitchFamily="34" charset="0"/>
              </a:rPr>
              <a:t> </a:t>
            </a:r>
            <a:r>
              <a:rPr lang="en-US" sz="2100" dirty="0" smtClean="0">
                <a:latin typeface="Calibri" panose="020F0502020204030204" pitchFamily="34" charset="0"/>
              </a:rPr>
              <a:t>of one or more employees within</a:t>
            </a:r>
            <a:r>
              <a:rPr lang="en-US" sz="2100" b="1" dirty="0" smtClean="0">
                <a:latin typeface="Calibri" panose="020F0502020204030204" pitchFamily="34" charset="0"/>
              </a:rPr>
              <a:t> </a:t>
            </a:r>
            <a:r>
              <a:rPr lang="en-US" sz="2100" b="1" dirty="0">
                <a:latin typeface="Calibri" panose="020F0502020204030204" pitchFamily="34" charset="0"/>
              </a:rPr>
              <a:t>24 </a:t>
            </a:r>
            <a:r>
              <a:rPr lang="en-US" sz="2100" b="1" dirty="0" smtClean="0">
                <a:latin typeface="Calibri" panose="020F0502020204030204" pitchFamily="34" charset="0"/>
              </a:rPr>
              <a:t>hours</a:t>
            </a:r>
            <a:endParaRPr lang="en-US" sz="2100" dirty="0" smtClean="0">
              <a:latin typeface="Calibri" panose="020F0502020204030204" pitchFamily="34" charset="0"/>
            </a:endParaRPr>
          </a:p>
          <a:p>
            <a:pPr eaLnBrk="1" hangingPunct="1">
              <a:spcAft>
                <a:spcPts val="700"/>
              </a:spcAft>
              <a:buClr>
                <a:srgbClr val="0082A9"/>
              </a:buClr>
              <a:buSzPct val="115000"/>
              <a:buFont typeface="Wingdings" pitchFamily="2" charset="2"/>
              <a:buChar char="§"/>
            </a:pPr>
            <a:r>
              <a:rPr lang="en-US" sz="2100" dirty="0" smtClean="0">
                <a:latin typeface="Calibri" panose="020F0502020204030204" pitchFamily="34" charset="0"/>
              </a:rPr>
              <a:t>All work-related </a:t>
            </a:r>
            <a:r>
              <a:rPr lang="en-US" sz="2100" b="1" dirty="0" smtClean="0">
                <a:solidFill>
                  <a:srgbClr val="0070C0"/>
                </a:solidFill>
                <a:latin typeface="Calibri" panose="020F0502020204030204" pitchFamily="34" charset="0"/>
              </a:rPr>
              <a:t>amputations</a:t>
            </a:r>
            <a:r>
              <a:rPr lang="en-US" sz="2100" dirty="0" smtClean="0">
                <a:latin typeface="Calibri" panose="020F0502020204030204" pitchFamily="34" charset="0"/>
              </a:rPr>
              <a:t> within </a:t>
            </a:r>
            <a:r>
              <a:rPr lang="en-US" sz="2100" b="1" dirty="0" smtClean="0">
                <a:latin typeface="Calibri" panose="020F0502020204030204" pitchFamily="34" charset="0"/>
              </a:rPr>
              <a:t>24 hours</a:t>
            </a:r>
            <a:endParaRPr lang="en-US" sz="2100" dirty="0" smtClean="0">
              <a:latin typeface="Calibri" panose="020F0502020204030204" pitchFamily="34" charset="0"/>
            </a:endParaRPr>
          </a:p>
          <a:p>
            <a:pPr eaLnBrk="1" hangingPunct="1">
              <a:spcAft>
                <a:spcPts val="700"/>
              </a:spcAft>
              <a:buClr>
                <a:srgbClr val="0082A9"/>
              </a:buClr>
              <a:buSzPct val="115000"/>
              <a:buFont typeface="Wingdings" pitchFamily="2" charset="2"/>
              <a:buChar char="§"/>
            </a:pPr>
            <a:r>
              <a:rPr lang="en-US" sz="2100" dirty="0" smtClean="0">
                <a:latin typeface="Calibri" panose="020F0502020204030204" pitchFamily="34" charset="0"/>
              </a:rPr>
              <a:t>All work-related </a:t>
            </a:r>
            <a:r>
              <a:rPr lang="en-US" sz="2100" b="1" dirty="0" smtClean="0">
                <a:solidFill>
                  <a:srgbClr val="0070C0"/>
                </a:solidFill>
                <a:latin typeface="Calibri" panose="020F0502020204030204" pitchFamily="34" charset="0"/>
              </a:rPr>
              <a:t>losses of an eye </a:t>
            </a:r>
            <a:r>
              <a:rPr lang="en-US" sz="2100" dirty="0" smtClean="0">
                <a:latin typeface="Calibri" panose="020F0502020204030204" pitchFamily="34" charset="0"/>
              </a:rPr>
              <a:t>within </a:t>
            </a:r>
            <a:r>
              <a:rPr lang="en-US" sz="2100" b="1" dirty="0" smtClean="0">
                <a:latin typeface="Calibri" panose="020F0502020204030204" pitchFamily="34" charset="0"/>
              </a:rPr>
              <a:t>24 hours</a:t>
            </a:r>
            <a:endParaRPr lang="en-US" sz="2100" dirty="0" smtClean="0">
              <a:latin typeface="Calibri" panose="020F0502020204030204" pitchFamily="34" charset="0"/>
            </a:endParaRPr>
          </a:p>
        </p:txBody>
      </p:sp>
      <p:grpSp>
        <p:nvGrpSpPr>
          <p:cNvPr id="9" name="Group 1"/>
          <p:cNvGrpSpPr>
            <a:grpSpLocks/>
          </p:cNvGrpSpPr>
          <p:nvPr/>
        </p:nvGrpSpPr>
        <p:grpSpPr bwMode="auto">
          <a:xfrm>
            <a:off x="0" y="152401"/>
            <a:ext cx="9144000" cy="1029139"/>
            <a:chOff x="0" y="152400"/>
            <a:chExt cx="9144000" cy="1028700"/>
          </a:xfrm>
        </p:grpSpPr>
        <p:pic>
          <p:nvPicPr>
            <p:cNvPr id="10"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26988" y="152400"/>
              <a:ext cx="9117012" cy="101979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8" descr="C:\Users\gchartier\AppData\Local\Microsoft\Windows\Temporary Internet Files\Content.Outlook\GGH2LIOG\OSHA_MAC_ill (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 y="304801"/>
              <a:ext cx="1488050" cy="5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4"/>
            <p:cNvSpPr txBox="1">
              <a:spLocks noChangeArrowheads="1"/>
            </p:cNvSpPr>
            <p:nvPr/>
          </p:nvSpPr>
          <p:spPr bwMode="auto">
            <a:xfrm>
              <a:off x="44370" y="813561"/>
              <a:ext cx="1705134" cy="27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a:latin typeface="Arial Black" pitchFamily="34" charset="0"/>
                </a:rPr>
                <a:t>www.osha.gov</a:t>
              </a:r>
              <a:endParaRPr lang="en-US" altLang="en-US" sz="1400">
                <a:latin typeface="Arial Black" pitchFamily="34" charset="0"/>
              </a:endParaRPr>
            </a:p>
          </p:txBody>
        </p:sp>
      </p:grpSp>
      <p:grpSp>
        <p:nvGrpSpPr>
          <p:cNvPr id="16" name="Group 1"/>
          <p:cNvGrpSpPr>
            <a:grpSpLocks/>
          </p:cNvGrpSpPr>
          <p:nvPr/>
        </p:nvGrpSpPr>
        <p:grpSpPr bwMode="auto">
          <a:xfrm>
            <a:off x="26988" y="0"/>
            <a:ext cx="9144000" cy="1028700"/>
            <a:chOff x="0" y="152400"/>
            <a:chExt cx="9144000" cy="1028700"/>
          </a:xfrm>
        </p:grpSpPr>
        <p:pic>
          <p:nvPicPr>
            <p:cNvPr id="17" name="Picture 7" descr="C:\Users\gchartier\AppData\Local\Microsoft\Windows\Temporary Internet Files\Content.Outlook\GGH2LIOG\Summit_Graphic.jpg"/>
            <p:cNvPicPr>
              <a:picLocks noChangeAspect="1" noChangeArrowheads="1"/>
            </p:cNvPicPr>
            <p:nvPr/>
          </p:nvPicPr>
          <p:blipFill>
            <a:blip r:embed="rId3"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
            <p:cNvSpPr txBox="1">
              <a:spLocks noChangeArrowheads="1"/>
            </p:cNvSpPr>
            <p:nvPr/>
          </p:nvSpPr>
          <p:spPr bwMode="auto">
            <a:xfrm>
              <a:off x="3276600" y="342900"/>
              <a:ext cx="426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21" name="Rectangle 20"/>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spTree>
    <p:extLst>
      <p:ext uri="{BB962C8B-B14F-4D97-AF65-F5344CB8AC3E}">
        <p14:creationId xmlns:p14="http://schemas.microsoft.com/office/powerpoint/2010/main" val="22607774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508738"/>
            <a:ext cx="6629400" cy="3535363"/>
          </a:xfrm>
        </p:spPr>
        <p:txBody>
          <a:bodyPr>
            <a:normAutofit/>
          </a:bodyPr>
          <a:lstStyle/>
          <a:p>
            <a:pPr>
              <a:buClr>
                <a:srgbClr val="0070C0"/>
              </a:buClr>
              <a:buSzPct val="110000"/>
              <a:buFont typeface="Wingdings" panose="05000000000000000000" pitchFamily="2" charset="2"/>
              <a:buChar char="§"/>
            </a:pPr>
            <a:r>
              <a:rPr lang="en-US" sz="2400" b="1" dirty="0" smtClean="0"/>
              <a:t>By </a:t>
            </a:r>
            <a:r>
              <a:rPr lang="en-US" sz="2400" b="1" dirty="0"/>
              <a:t>telephone to the </a:t>
            </a:r>
            <a:r>
              <a:rPr lang="en-US" sz="2400" b="1" dirty="0" smtClean="0"/>
              <a:t>nearest OSHA office </a:t>
            </a:r>
            <a:br>
              <a:rPr lang="en-US" sz="2400" b="1" dirty="0" smtClean="0"/>
            </a:br>
            <a:r>
              <a:rPr lang="en-US" sz="2400" b="1" dirty="0" smtClean="0"/>
              <a:t>during </a:t>
            </a:r>
            <a:r>
              <a:rPr lang="en-US" sz="2400" b="1" dirty="0"/>
              <a:t>normal business </a:t>
            </a:r>
            <a:r>
              <a:rPr lang="en-US" sz="2400" b="1" dirty="0" smtClean="0"/>
              <a:t>hours.</a:t>
            </a:r>
          </a:p>
          <a:p>
            <a:pPr>
              <a:buClr>
                <a:srgbClr val="0070C0"/>
              </a:buClr>
              <a:buSzPct val="110000"/>
              <a:buFont typeface="Wingdings" panose="05000000000000000000" pitchFamily="2" charset="2"/>
              <a:buChar char="§"/>
            </a:pPr>
            <a:endParaRPr lang="en-US" sz="1400" b="1" dirty="0" smtClean="0"/>
          </a:p>
          <a:p>
            <a:pPr>
              <a:buClr>
                <a:srgbClr val="0070C0"/>
              </a:buClr>
              <a:buSzPct val="110000"/>
              <a:buFont typeface="Wingdings" panose="05000000000000000000" pitchFamily="2" charset="2"/>
              <a:buChar char="§"/>
            </a:pPr>
            <a:r>
              <a:rPr lang="en-US" sz="2400" b="1" dirty="0" smtClean="0"/>
              <a:t>By </a:t>
            </a:r>
            <a:r>
              <a:rPr lang="en-US" sz="2400" b="1" dirty="0"/>
              <a:t>telephone to the 24-hour OSHA hotline </a:t>
            </a:r>
            <a:r>
              <a:rPr lang="en-US" sz="2400" b="1" dirty="0" smtClean="0"/>
              <a:t/>
            </a:r>
            <a:br>
              <a:rPr lang="en-US" sz="2400" b="1" dirty="0" smtClean="0"/>
            </a:br>
            <a:r>
              <a:rPr lang="en-US" sz="2400" b="1" dirty="0" smtClean="0"/>
              <a:t>(</a:t>
            </a:r>
            <a:r>
              <a:rPr lang="en-US" sz="2400" b="1" dirty="0"/>
              <a:t>1-800-321-OSHA or 1-800-321-6742</a:t>
            </a:r>
            <a:r>
              <a:rPr lang="en-US" sz="2400" b="1" dirty="0" smtClean="0"/>
              <a:t>).</a:t>
            </a:r>
          </a:p>
          <a:p>
            <a:pPr>
              <a:buClr>
                <a:srgbClr val="0070C0"/>
              </a:buClr>
              <a:buSzPct val="110000"/>
              <a:buFont typeface="Wingdings" panose="05000000000000000000" pitchFamily="2" charset="2"/>
              <a:buChar char="§"/>
            </a:pPr>
            <a:endParaRPr lang="en-US" sz="1400" b="1" dirty="0" smtClean="0"/>
          </a:p>
          <a:p>
            <a:pPr>
              <a:buClr>
                <a:srgbClr val="0070C0"/>
              </a:buClr>
              <a:buSzPct val="110000"/>
              <a:buFont typeface="Wingdings" panose="05000000000000000000" pitchFamily="2" charset="2"/>
              <a:buChar char="§"/>
            </a:pPr>
            <a:r>
              <a:rPr lang="en-US" sz="2400" b="1" dirty="0" smtClean="0"/>
              <a:t>Online: </a:t>
            </a:r>
            <a:r>
              <a:rPr lang="en-US" sz="2400" b="1" dirty="0" smtClean="0">
                <a:hlinkClick r:id="rId3"/>
              </a:rPr>
              <a:t>www.osha.gov/report.html</a:t>
            </a:r>
            <a:endParaRPr lang="en-US" sz="2200" dirty="0"/>
          </a:p>
        </p:txBody>
      </p:sp>
      <p:sp>
        <p:nvSpPr>
          <p:cNvPr id="9" name="Title 1"/>
          <p:cNvSpPr txBox="1">
            <a:spLocks/>
          </p:cNvSpPr>
          <p:nvPr/>
        </p:nvSpPr>
        <p:spPr>
          <a:xfrm>
            <a:off x="381000" y="1486340"/>
            <a:ext cx="8229600" cy="7996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rPr>
              <a:t>How can employers report to OSHA?</a:t>
            </a:r>
            <a:endParaRPr lang="en-US" sz="3600" b="1" dirty="0">
              <a:solidFill>
                <a:srgbClr val="0070C0"/>
              </a:solidFill>
            </a:endParaRPr>
          </a:p>
        </p:txBody>
      </p:sp>
      <p:grpSp>
        <p:nvGrpSpPr>
          <p:cNvPr id="10" name="Group 1"/>
          <p:cNvGrpSpPr>
            <a:grpSpLocks/>
          </p:cNvGrpSpPr>
          <p:nvPr/>
        </p:nvGrpSpPr>
        <p:grpSpPr bwMode="auto">
          <a:xfrm>
            <a:off x="0" y="0"/>
            <a:ext cx="9144000" cy="1028700"/>
            <a:chOff x="0" y="152400"/>
            <a:chExt cx="9144000" cy="1028700"/>
          </a:xfrm>
        </p:grpSpPr>
        <p:pic>
          <p:nvPicPr>
            <p:cNvPr id="11" name="Picture 7" descr="C:\Users\gchartier\AppData\Local\Microsoft\Windows\Temporary Internet Files\Content.Outlook\GGH2LIOG\Summit_Graphic.jpg"/>
            <p:cNvPicPr>
              <a:picLocks noChangeAspect="1" noChangeArrowheads="1"/>
            </p:cNvPicPr>
            <p:nvPr/>
          </p:nvPicPr>
          <p:blipFill>
            <a:blip r:embed="rId4" cstate="email">
              <a:extLst>
                <a:ext uri="{28A0092B-C50C-407E-A947-70E740481C1C}">
                  <a14:useLocalDpi xmlns:a14="http://schemas.microsoft.com/office/drawing/2010/main" val="0"/>
                </a:ext>
              </a:extLst>
            </a:blip>
            <a:srcRect t="8630" b="69794"/>
            <a:stretch>
              <a:fillRect/>
            </a:stretch>
          </p:blipFill>
          <p:spPr bwMode="auto">
            <a:xfrm>
              <a:off x="0" y="1524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26988" y="152400"/>
              <a:ext cx="9117012" cy="101917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8" descr="C:\Users\gchartier\AppData\Local\Microsoft\Windows\Temporary Internet Files\Content.Outlook\GGH2LIOG\OSHA_MAC_ill (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525" y="304800"/>
              <a:ext cx="2327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
            <p:cNvSpPr txBox="1">
              <a:spLocks noChangeArrowheads="1"/>
            </p:cNvSpPr>
            <p:nvPr/>
          </p:nvSpPr>
          <p:spPr bwMode="auto">
            <a:xfrm>
              <a:off x="3276600" y="342900"/>
              <a:ext cx="4191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600" dirty="0">
                  <a:solidFill>
                    <a:srgbClr val="002864"/>
                  </a:solidFill>
                </a:rPr>
                <a:t>We Can Help</a:t>
              </a:r>
            </a:p>
          </p:txBody>
        </p:sp>
        <p:sp>
          <p:nvSpPr>
            <p:cNvPr id="15" name="Rectangle 14"/>
            <p:cNvSpPr/>
            <p:nvPr/>
          </p:nvSpPr>
          <p:spPr bwMode="auto">
            <a:xfrm>
              <a:off x="7162800" y="279400"/>
              <a:ext cx="1752600" cy="16986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15"/>
            <p:cNvSpPr txBox="1"/>
            <p:nvPr/>
          </p:nvSpPr>
          <p:spPr bwMode="auto">
            <a:xfrm>
              <a:off x="6961188" y="195263"/>
              <a:ext cx="2106612" cy="338137"/>
            </a:xfrm>
            <a:prstGeom prst="rect">
              <a:avLst/>
            </a:prstGeom>
            <a:noFill/>
          </p:spPr>
          <p:txBody>
            <a:bodyPr>
              <a:spAutoFit/>
            </a:bodyPr>
            <a:lstStyle/>
            <a:p>
              <a:pPr algn="ctr">
                <a:defRPr/>
              </a:pPr>
              <a:r>
                <a:rPr lang="en-US" sz="1600" dirty="0">
                  <a:effectLst>
                    <a:outerShdw blurRad="38100" dist="38100" dir="2700000" algn="tl">
                      <a:srgbClr val="000000">
                        <a:alpha val="43137"/>
                      </a:srgbClr>
                    </a:outerShdw>
                  </a:effectLst>
                  <a:latin typeface="Arial Black" panose="020B0A04020102020204" pitchFamily="34" charset="0"/>
                </a:rPr>
                <a:t>www.osha.gov</a:t>
              </a:r>
            </a:p>
          </p:txBody>
        </p:sp>
      </p:grpSp>
      <p:pic>
        <p:nvPicPr>
          <p:cNvPr id="3074" name="Picture 2" descr="Make a Repo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5111" y="2514600"/>
            <a:ext cx="1666939"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830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Inspections/RRIs by Area Office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8731787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53295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1322</TotalTime>
  <Words>2657</Words>
  <Application>Microsoft Office PowerPoint</Application>
  <PresentationFormat>On-screen Show (4:3)</PresentationFormat>
  <Paragraphs>450</Paragraphs>
  <Slides>44</Slides>
  <Notes>35</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Secretary of Labor</vt:lpstr>
      <vt:lpstr>PowerPoint Presentation</vt:lpstr>
      <vt:lpstr>PowerPoint Presentation</vt:lpstr>
      <vt:lpstr>PowerPoint Presentation</vt:lpstr>
      <vt:lpstr>Updates to OSHA’s Recordkeeping/Reporting Rule:  Severe Injury Reporting</vt:lpstr>
      <vt:lpstr>PowerPoint Presentation</vt:lpstr>
      <vt:lpstr>PowerPoint Presentation</vt:lpstr>
      <vt:lpstr>Inspections/RRIs by Area Office</vt:lpstr>
      <vt:lpstr>Improving Tracking Final Rule: Timeline  Dec. 1, 2017</vt:lpstr>
      <vt:lpstr>PowerPoint Presentation</vt:lpstr>
      <vt:lpstr>The “Big 3”   Falls, Caught-In, Struck-By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Monthly Violation Metrics Federal OSHA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an employer to do?</vt:lpstr>
      <vt:lpstr>On-Site Consultation (Free Service) 1-800-282-1425</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Chartier, George - OSHA</dc:creator>
  <cp:lastModifiedBy>Weis, Julie - OSHA</cp:lastModifiedBy>
  <cp:revision>256</cp:revision>
  <dcterms:created xsi:type="dcterms:W3CDTF">2014-11-10T23:00:47Z</dcterms:created>
  <dcterms:modified xsi:type="dcterms:W3CDTF">2017-10-16T13:13:03Z</dcterms:modified>
</cp:coreProperties>
</file>